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Lst>
  <p:notesMasterIdLst>
    <p:notesMasterId r:id="rId6"/>
  </p:notesMasterIdLst>
  <p:handoutMasterIdLst>
    <p:handoutMasterId r:id="rId43"/>
  </p:handoutMasterIdLst>
  <p:sldIdLst>
    <p:sldId id="259" r:id="rId5"/>
    <p:sldId id="361" r:id="rId7"/>
    <p:sldId id="376" r:id="rId8"/>
    <p:sldId id="406" r:id="rId9"/>
    <p:sldId id="407" r:id="rId10"/>
    <p:sldId id="408" r:id="rId11"/>
    <p:sldId id="377" r:id="rId12"/>
    <p:sldId id="378" r:id="rId13"/>
    <p:sldId id="379" r:id="rId14"/>
    <p:sldId id="380" r:id="rId15"/>
    <p:sldId id="381" r:id="rId16"/>
    <p:sldId id="382" r:id="rId17"/>
    <p:sldId id="383" r:id="rId18"/>
    <p:sldId id="384" r:id="rId19"/>
    <p:sldId id="411" r:id="rId20"/>
    <p:sldId id="385" r:id="rId21"/>
    <p:sldId id="386" r:id="rId22"/>
    <p:sldId id="387" r:id="rId23"/>
    <p:sldId id="388" r:id="rId24"/>
    <p:sldId id="389" r:id="rId25"/>
    <p:sldId id="390" r:id="rId26"/>
    <p:sldId id="391" r:id="rId27"/>
    <p:sldId id="392" r:id="rId28"/>
    <p:sldId id="393" r:id="rId29"/>
    <p:sldId id="394" r:id="rId30"/>
    <p:sldId id="395" r:id="rId31"/>
    <p:sldId id="396" r:id="rId32"/>
    <p:sldId id="397" r:id="rId33"/>
    <p:sldId id="398" r:id="rId34"/>
    <p:sldId id="414" r:id="rId35"/>
    <p:sldId id="399" r:id="rId36"/>
    <p:sldId id="400" r:id="rId37"/>
    <p:sldId id="401" r:id="rId38"/>
    <p:sldId id="402" r:id="rId39"/>
    <p:sldId id="403" r:id="rId40"/>
    <p:sldId id="417" r:id="rId41"/>
    <p:sldId id="409"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C6C"/>
    <a:srgbClr val="6C0000"/>
    <a:srgbClr val="00449A"/>
    <a:srgbClr val="003A8E"/>
    <a:srgbClr val="003A8F"/>
    <a:srgbClr val="E47C37"/>
    <a:srgbClr val="E3893D"/>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showGuides="1">
      <p:cViewPr varScale="1">
        <p:scale>
          <a:sx n="76" d="100"/>
          <a:sy n="76" d="100"/>
        </p:scale>
        <p:origin x="96" y="45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3.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9.png"/><Relationship Id="rId2" Type="http://schemas.microsoft.com/office/2007/relationships/media" Target="../media/media1.mp4"/><Relationship Id="rId1" Type="http://schemas.openxmlformats.org/officeDocument/2006/relationships/video" Target="NULL"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40251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磁盘基础知识</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7" y="3086434"/>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磁盘调度</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7" y="1643978"/>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大容量存储器介绍</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58905" y="384684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磁盘初始化</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852990" y="2526361"/>
            <a:ext cx="1686085"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10</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511863" y="3548099"/>
            <a:ext cx="2368341"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大容量存储器</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
        <p:nvSpPr>
          <p:cNvPr id="11" name="文本框 76"/>
          <p:cNvSpPr txBox="1"/>
          <p:nvPr/>
        </p:nvSpPr>
        <p:spPr>
          <a:xfrm>
            <a:off x="4058907" y="459446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初始引导</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2" name="文本框 76"/>
          <p:cNvSpPr txBox="1"/>
          <p:nvPr/>
        </p:nvSpPr>
        <p:spPr>
          <a:xfrm>
            <a:off x="4058905" y="526535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网络存储技术</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磁带</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813328" y="1722000"/>
            <a:ext cx="7006432" cy="1631216"/>
          </a:xfrm>
          <a:prstGeom prst="rect">
            <a:avLst/>
          </a:prstGeom>
        </p:spPr>
        <p:txBody>
          <a:bodyPr wrap="square">
            <a:spAutoFit/>
          </a:bodyPr>
          <a:lstStyle/>
          <a:p>
            <a:pPr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磁带存储器则是</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以磁带为存储介质，由</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磁带机</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及其控制器组成的存储设备，是计算机的一种辅助存储器。磁带机由磁带传动机构和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磁头</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等组成，能驱动磁带相对磁头运动，用磁头进行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电磁转换</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，在磁带上顺序地记录或读出数据。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1186613" y="3585516"/>
            <a:ext cx="4063933" cy="400110"/>
          </a:xfrm>
          <a:prstGeom prst="rect">
            <a:avLst/>
          </a:prstGeom>
        </p:spPr>
        <p:txBody>
          <a:bodyPr wrap="non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磁带存储器以顺序方式存取数据</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1224677" y="4208433"/>
            <a:ext cx="6361455" cy="707886"/>
          </a:xfrm>
          <a:prstGeom prst="rect">
            <a:avLst/>
          </a:prstGeom>
        </p:spPr>
        <p:txBody>
          <a:bodyPr wrap="squar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存储容量</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很大，但查找速度慢，一般用做后备</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存储装置</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磁带</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5" name="矩形 4"/>
          <p:cNvSpPr/>
          <p:nvPr/>
        </p:nvSpPr>
        <p:spPr>
          <a:xfrm>
            <a:off x="813328" y="1722000"/>
            <a:ext cx="7006432" cy="1631216"/>
          </a:xfrm>
          <a:prstGeom prst="rect">
            <a:avLst/>
          </a:prstGeom>
        </p:spPr>
        <p:txBody>
          <a:bodyPr wrap="square">
            <a:spAutoFit/>
          </a:bodyPr>
          <a:lstStyle/>
          <a:p>
            <a:pPr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磁带存储器则是</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以磁带为存储介质，由</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磁带机</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及其控制器组成的存储设备，是计算机的一种辅助存储器。磁带机由磁带传动机构和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磁头</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等组成，能驱动磁带相对磁头运动，用磁头进行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电磁转换</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，在磁带上顺序地记录或读出数据。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1186613" y="3585516"/>
            <a:ext cx="4063933" cy="400110"/>
          </a:xfrm>
          <a:prstGeom prst="rect">
            <a:avLst/>
          </a:prstGeom>
        </p:spPr>
        <p:txBody>
          <a:bodyPr wrap="non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磁带存储器以顺序方式存取数据</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1224677" y="4208433"/>
            <a:ext cx="6361455" cy="707886"/>
          </a:xfrm>
          <a:prstGeom prst="rect">
            <a:avLst/>
          </a:prstGeom>
        </p:spPr>
        <p:txBody>
          <a:bodyPr wrap="squar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存储容量</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很大，但查找速度慢，一般用做后备</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存储装置</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磁盘结构</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95" y="1827016"/>
            <a:ext cx="4971481" cy="3597597"/>
          </a:xfrm>
          <a:prstGeom prst="rect">
            <a:avLst/>
          </a:prstGeom>
        </p:spPr>
      </p:pic>
      <p:pic>
        <p:nvPicPr>
          <p:cNvPr id="5" name="图片 4"/>
          <p:cNvPicPr>
            <a:picLocks noChangeAspect="1"/>
          </p:cNvPicPr>
          <p:nvPr/>
        </p:nvPicPr>
        <p:blipFill>
          <a:blip r:embed="rId2"/>
          <a:stretch>
            <a:fillRect/>
          </a:stretch>
        </p:blipFill>
        <p:spPr>
          <a:xfrm>
            <a:off x="4500391" y="1118136"/>
            <a:ext cx="4233144" cy="4709373"/>
          </a:xfrm>
          <a:prstGeom prst="rect">
            <a:avLst/>
          </a:prstGeom>
        </p:spPr>
      </p:pic>
      <p:sp>
        <p:nvSpPr>
          <p:cNvPr id="4" name="文本框 3"/>
          <p:cNvSpPr txBox="1"/>
          <p:nvPr/>
        </p:nvSpPr>
        <p:spPr>
          <a:xfrm>
            <a:off x="3708400" y="5994400"/>
            <a:ext cx="3185487" cy="369332"/>
          </a:xfrm>
          <a:prstGeom prst="rect">
            <a:avLst/>
          </a:prstGeom>
          <a:noFill/>
        </p:spPr>
        <p:txBody>
          <a:bodyPr wrap="none" rtlCol="0">
            <a:spAutoFit/>
          </a:bodyPr>
          <a:lstStyle/>
          <a:p>
            <a:r>
              <a:rPr lang="zh-CN" altLang="en-US"/>
              <a:t>（磁头号，柱面号，扇区号）</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2217182"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磁盘工作原理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485" y="1699549"/>
            <a:ext cx="7127848" cy="43412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2217182"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磁盘写原理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343864" y="1750362"/>
            <a:ext cx="3674491" cy="1801327"/>
          </a:xfrm>
          <a:prstGeom prst="rect">
            <a:avLst/>
          </a:prstGeom>
          <a:ln>
            <a:solidFill>
              <a:schemeClr val="accent1"/>
            </a:solidFill>
          </a:ln>
        </p:spPr>
        <p:txBody>
          <a:bodyPr wrap="square">
            <a:spAutoFit/>
          </a:bodyPr>
          <a:lstStyle/>
          <a:p>
            <a:pPr>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文件的记录在同一盘组上存放时，应先集中放在一个柱面上，然后再顺序存放在相邻的柱面上，对应同一柱面，则应该按盘面的次序顺序存放</a:t>
            </a:r>
            <a:r>
              <a:rPr lang="zh-CN" altLang="en-US"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5" name="矩形 4"/>
          <p:cNvSpPr/>
          <p:nvPr/>
        </p:nvSpPr>
        <p:spPr>
          <a:xfrm>
            <a:off x="4334933" y="1657997"/>
            <a:ext cx="4696794" cy="400110"/>
          </a:xfrm>
          <a:prstGeom prst="rect">
            <a:avLst/>
          </a:prstGeom>
          <a:ln>
            <a:solidFill>
              <a:schemeClr val="accent1"/>
            </a:solidFill>
          </a:ln>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最先是第</a:t>
            </a:r>
            <a:r>
              <a:rPr lang="en-US"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磁道的第一磁头下的所有扇区</a:t>
            </a:r>
            <a:endParaRPr lang="zh-CN" altLang="en-US" sz="2000" b="1" dirty="0">
              <a:latin typeface="华文楷体" panose="02010600040101010101" pitchFamily="2" charset="-122"/>
              <a:ea typeface="华文楷体" panose="02010600040101010101" pitchFamily="2" charset="-122"/>
            </a:endParaRPr>
          </a:p>
        </p:txBody>
      </p:sp>
      <p:sp>
        <p:nvSpPr>
          <p:cNvPr id="6" name="矩形 5"/>
          <p:cNvSpPr/>
          <p:nvPr/>
        </p:nvSpPr>
        <p:spPr>
          <a:xfrm>
            <a:off x="5125646" y="2721162"/>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然后，是同一柱面的下一磁头</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4691319" y="3738073"/>
            <a:ext cx="4108817" cy="369332"/>
          </a:xfrm>
          <a:prstGeom prst="rect">
            <a:avLst/>
          </a:prstGeom>
          <a:ln>
            <a:solidFill>
              <a:schemeClr val="accent1"/>
            </a:solidFill>
          </a:ln>
        </p:spPr>
        <p:txBody>
          <a:bodyPr wrap="non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一个柱面存储满后就推进到下一个柱面</a:t>
            </a:r>
            <a:endParaRPr lang="zh-CN" altLang="en-US" b="1" dirty="0">
              <a:latin typeface="华文楷体" panose="02010600040101010101" pitchFamily="2" charset="-122"/>
              <a:ea typeface="华文楷体" panose="02010600040101010101" pitchFamily="2" charset="-122"/>
            </a:endParaRPr>
          </a:p>
        </p:txBody>
      </p:sp>
      <p:sp>
        <p:nvSpPr>
          <p:cNvPr id="8" name="矩形 7"/>
          <p:cNvSpPr/>
          <p:nvPr/>
        </p:nvSpPr>
        <p:spPr>
          <a:xfrm>
            <a:off x="5125647" y="4801559"/>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直到把文件内容全部写入磁盘</a:t>
            </a:r>
            <a:endParaRPr lang="zh-CN" altLang="en-US" sz="2000" b="1" dirty="0">
              <a:latin typeface="华文楷体" panose="02010600040101010101" pitchFamily="2" charset="-122"/>
              <a:ea typeface="华文楷体" panose="02010600040101010101" pitchFamily="2" charset="-122"/>
            </a:endParaRPr>
          </a:p>
        </p:txBody>
      </p:sp>
      <p:sp>
        <p:nvSpPr>
          <p:cNvPr id="12" name="下箭头 11"/>
          <p:cNvSpPr/>
          <p:nvPr/>
        </p:nvSpPr>
        <p:spPr>
          <a:xfrm>
            <a:off x="6683330" y="2058107"/>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6683330" y="3121272"/>
            <a:ext cx="462537" cy="639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666397" y="4107406"/>
            <a:ext cx="479470" cy="697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srcRect b="12649"/>
          <a:stretch>
            <a:fillRect/>
          </a:stretch>
        </p:blipFill>
        <p:spPr>
          <a:xfrm>
            <a:off x="1018290" y="3761200"/>
            <a:ext cx="2677023" cy="260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640" y="747065"/>
            <a:ext cx="7594270" cy="2585323"/>
          </a:xfrm>
          <a:prstGeom prst="rect">
            <a:avLst/>
          </a:prstGeom>
        </p:spPr>
        <p:txBody>
          <a:bodyPr wrap="square">
            <a:spAutoFit/>
          </a:bodyPr>
          <a:lstStyle/>
          <a:p>
            <a:pPr>
              <a:lnSpc>
                <a:spcPct val="150000"/>
              </a:lnSpc>
            </a:pPr>
            <a:r>
              <a:rPr lang="zh-CN" altLang="en-US" sz="2400" b="1" dirty="0">
                <a:solidFill>
                  <a:srgbClr val="C00000"/>
                </a:solidFill>
                <a:latin typeface="仿宋" panose="02010609060101010101" pitchFamily="49" charset="-122"/>
                <a:ea typeface="仿宋" panose="02010609060101010101" pitchFamily="49" charset="-122"/>
              </a:rPr>
              <a:t>习题：</a:t>
            </a:r>
            <a:endParaRPr lang="en-US" altLang="zh-CN" sz="2400" b="1" dirty="0">
              <a:solidFill>
                <a:srgbClr val="C00000"/>
              </a:solidFill>
              <a:latin typeface="仿宋" panose="02010609060101010101" pitchFamily="49" charset="-122"/>
              <a:ea typeface="仿宋" panose="02010609060101010101" pitchFamily="49" charset="-122"/>
            </a:endParaRPr>
          </a:p>
          <a:p>
            <a:pPr latinLnBrk="1"/>
            <a:r>
              <a:rPr lang="zh-CN" altLang="en-US" b="1" dirty="0">
                <a:latin typeface="仿宋" panose="02010609060101010101" pitchFamily="49" charset="-122"/>
                <a:ea typeface="仿宋" panose="02010609060101010101" pitchFamily="49" charset="-122"/>
              </a:rPr>
              <a:t>   假定一个盘组共有</a:t>
            </a:r>
            <a:r>
              <a:rPr lang="en-US" altLang="zh-CN" b="1" dirty="0">
                <a:latin typeface="仿宋" panose="02010609060101010101" pitchFamily="49" charset="-122"/>
                <a:ea typeface="仿宋" panose="02010609060101010101" pitchFamily="49" charset="-122"/>
              </a:rPr>
              <a:t>100</a:t>
            </a:r>
            <a:r>
              <a:rPr lang="zh-CN" altLang="en-US" b="1" dirty="0">
                <a:latin typeface="仿宋" panose="02010609060101010101" pitchFamily="49" charset="-122"/>
                <a:ea typeface="仿宋" panose="02010609060101010101" pitchFamily="49" charset="-122"/>
              </a:rPr>
              <a:t>个柱面，每个柱面上有</a:t>
            </a:r>
            <a:r>
              <a:rPr lang="en-US" altLang="zh-CN" b="1" dirty="0">
                <a:latin typeface="仿宋" panose="02010609060101010101" pitchFamily="49" charset="-122"/>
                <a:ea typeface="仿宋" panose="02010609060101010101" pitchFamily="49" charset="-122"/>
              </a:rPr>
              <a:t>8</a:t>
            </a:r>
            <a:r>
              <a:rPr lang="zh-CN" altLang="en-US" b="1" dirty="0">
                <a:latin typeface="仿宋" panose="02010609060101010101" pitchFamily="49" charset="-122"/>
                <a:ea typeface="仿宋" panose="02010609060101010101" pitchFamily="49" charset="-122"/>
              </a:rPr>
              <a:t>个磁道，每个盘面划分为</a:t>
            </a:r>
            <a:r>
              <a:rPr lang="en-US" altLang="zh-CN" b="1" dirty="0">
                <a:latin typeface="仿宋" panose="02010609060101010101" pitchFamily="49" charset="-122"/>
                <a:ea typeface="仿宋" panose="02010609060101010101" pitchFamily="49" charset="-122"/>
              </a:rPr>
              <a:t>8</a:t>
            </a:r>
            <a:r>
              <a:rPr lang="zh-CN" altLang="en-US" b="1" dirty="0">
                <a:latin typeface="仿宋" panose="02010609060101010101" pitchFamily="49" charset="-122"/>
                <a:ea typeface="仿宋" panose="02010609060101010101" pitchFamily="49" charset="-122"/>
              </a:rPr>
              <a:t>个扇区，现有一个</a:t>
            </a:r>
            <a:r>
              <a:rPr lang="en-US" altLang="zh-CN" b="1" dirty="0">
                <a:latin typeface="仿宋" panose="02010609060101010101" pitchFamily="49" charset="-122"/>
                <a:ea typeface="仿宋" panose="02010609060101010101" pitchFamily="49" charset="-122"/>
              </a:rPr>
              <a:t>6400</a:t>
            </a:r>
            <a:r>
              <a:rPr lang="zh-CN" altLang="en-US" b="1" dirty="0">
                <a:latin typeface="仿宋" panose="02010609060101010101" pitchFamily="49" charset="-122"/>
                <a:ea typeface="仿宋" panose="02010609060101010101" pitchFamily="49" charset="-122"/>
              </a:rPr>
              <a:t>个逻辑块的文件，逻辑块的大小与扇区相同且文件在硬盘上的存储方式是连续存放。</a:t>
            </a:r>
            <a:endParaRPr lang="en-US" altLang="zh-CN" b="1" dirty="0">
              <a:latin typeface="仿宋" panose="02010609060101010101" pitchFamily="49" charset="-122"/>
              <a:ea typeface="仿宋" panose="02010609060101010101" pitchFamily="49" charset="-122"/>
            </a:endParaRPr>
          </a:p>
          <a:p>
            <a:pPr latinLnBrk="1"/>
            <a:r>
              <a:rPr lang="en-US" altLang="zh-CN" b="1" dirty="0">
                <a:latin typeface="仿宋" panose="02010609060101010101" pitchFamily="49" charset="-122"/>
                <a:ea typeface="仿宋" panose="02010609060101010101" pitchFamily="49" charset="-122"/>
              </a:rPr>
              <a:t>   </a:t>
            </a:r>
            <a:r>
              <a:rPr lang="zh-CN" altLang="en-US" b="1" dirty="0">
                <a:latin typeface="仿宋" panose="02010609060101010101" pitchFamily="49" charset="-122"/>
                <a:ea typeface="仿宋" panose="02010609060101010101" pitchFamily="49" charset="-122"/>
              </a:rPr>
              <a:t>假设文件从</a:t>
            </a:r>
            <a:r>
              <a:rPr lang="en-US" altLang="zh-CN" b="1" dirty="0">
                <a:latin typeface="仿宋" panose="02010609060101010101" pitchFamily="49" charset="-122"/>
                <a:ea typeface="仿宋" panose="02010609060101010101" pitchFamily="49" charset="-122"/>
              </a:rPr>
              <a:t>0</a:t>
            </a:r>
            <a:r>
              <a:rPr lang="zh-CN" altLang="en-US" b="1" dirty="0">
                <a:latin typeface="仿宋" panose="02010609060101010101" pitchFamily="49" charset="-122"/>
                <a:ea typeface="仿宋" panose="02010609060101010101" pitchFamily="49" charset="-122"/>
              </a:rPr>
              <a:t>号盘面、</a:t>
            </a:r>
            <a:r>
              <a:rPr lang="en-US" altLang="zh-CN" b="1" dirty="0">
                <a:latin typeface="仿宋" panose="02010609060101010101" pitchFamily="49" charset="-122"/>
                <a:ea typeface="仿宋" panose="02010609060101010101" pitchFamily="49" charset="-122"/>
              </a:rPr>
              <a:t>0</a:t>
            </a:r>
            <a:r>
              <a:rPr lang="zh-CN" altLang="en-US" b="1" dirty="0">
                <a:latin typeface="仿宋" panose="02010609060101010101" pitchFamily="49" charset="-122"/>
                <a:ea typeface="仿宋" panose="02010609060101010101" pitchFamily="49" charset="-122"/>
              </a:rPr>
              <a:t>柱面、</a:t>
            </a:r>
            <a:r>
              <a:rPr lang="en-US" altLang="zh-CN" b="1" dirty="0">
                <a:latin typeface="仿宋" panose="02010609060101010101" pitchFamily="49" charset="-122"/>
                <a:ea typeface="仿宋" panose="02010609060101010101" pitchFamily="49" charset="-122"/>
              </a:rPr>
              <a:t>0</a:t>
            </a:r>
            <a:r>
              <a:rPr lang="zh-CN" altLang="en-US" b="1">
                <a:latin typeface="仿宋" panose="02010609060101010101" pitchFamily="49" charset="-122"/>
                <a:ea typeface="仿宋" panose="02010609060101010101" pitchFamily="49" charset="-122"/>
              </a:rPr>
              <a:t>扇区开始</a:t>
            </a:r>
            <a:r>
              <a:rPr lang="zh-CN" altLang="en-US" b="1" dirty="0">
                <a:latin typeface="仿宋" panose="02010609060101010101" pitchFamily="49" charset="-122"/>
                <a:ea typeface="仿宋" panose="02010609060101010101" pitchFamily="49" charset="-122"/>
              </a:rPr>
              <a:t>存放。柱面和文件逻辑块都是从</a:t>
            </a:r>
            <a:r>
              <a:rPr lang="en-US" altLang="zh-CN" b="1" dirty="0">
                <a:latin typeface="仿宋" panose="02010609060101010101" pitchFamily="49" charset="-122"/>
                <a:ea typeface="仿宋" panose="02010609060101010101" pitchFamily="49" charset="-122"/>
              </a:rPr>
              <a:t>0</a:t>
            </a:r>
            <a:r>
              <a:rPr lang="zh-CN" altLang="en-US" b="1" dirty="0">
                <a:latin typeface="仿宋" panose="02010609060101010101" pitchFamily="49" charset="-122"/>
                <a:ea typeface="仿宋" panose="02010609060101010101" pitchFamily="49" charset="-122"/>
              </a:rPr>
              <a:t>开始排序。</a:t>
            </a:r>
            <a:endParaRPr lang="en-US" altLang="zh-CN" b="1" dirty="0">
              <a:latin typeface="仿宋" panose="02010609060101010101" pitchFamily="49" charset="-122"/>
              <a:ea typeface="仿宋" panose="02010609060101010101" pitchFamily="49" charset="-122"/>
            </a:endParaRPr>
          </a:p>
          <a:p>
            <a:pPr latinLnBrk="1"/>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1</a:t>
            </a:r>
            <a:r>
              <a:rPr lang="zh-CN" altLang="en-US" b="1" dirty="0">
                <a:latin typeface="仿宋" panose="02010609060101010101" pitchFamily="49" charset="-122"/>
                <a:ea typeface="仿宋" panose="02010609060101010101" pitchFamily="49" charset="-122"/>
              </a:rPr>
              <a:t>）试问该文件的</a:t>
            </a:r>
            <a:r>
              <a:rPr lang="en-US" altLang="zh-CN" b="1" dirty="0">
                <a:latin typeface="仿宋" panose="02010609060101010101" pitchFamily="49" charset="-122"/>
                <a:ea typeface="仿宋" panose="02010609060101010101" pitchFamily="49" charset="-122"/>
              </a:rPr>
              <a:t>3680</a:t>
            </a:r>
            <a:r>
              <a:rPr lang="zh-CN" altLang="en-US" b="1" dirty="0">
                <a:latin typeface="仿宋" panose="02010609060101010101" pitchFamily="49" charset="-122"/>
                <a:ea typeface="仿宋" panose="02010609060101010101" pitchFamily="49" charset="-122"/>
              </a:rPr>
              <a:t>块应在哪个柱面？那个扇区？</a:t>
            </a:r>
            <a:endParaRPr lang="en-US" altLang="zh-CN" b="1" dirty="0">
              <a:latin typeface="仿宋" panose="02010609060101010101" pitchFamily="49" charset="-122"/>
              <a:ea typeface="仿宋" panose="02010609060101010101" pitchFamily="49" charset="-122"/>
            </a:endParaRPr>
          </a:p>
          <a:p>
            <a:pPr latinLnBrk="1"/>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2</a:t>
            </a: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6</a:t>
            </a:r>
            <a:r>
              <a:rPr lang="zh-CN" altLang="en-US" b="1" dirty="0">
                <a:latin typeface="仿宋" panose="02010609060101010101" pitchFamily="49" charset="-122"/>
                <a:ea typeface="仿宋" panose="02010609060101010101" pitchFamily="49" charset="-122"/>
              </a:rPr>
              <a:t>柱面</a:t>
            </a:r>
            <a:r>
              <a:rPr lang="en-US" altLang="zh-CN" b="1" dirty="0">
                <a:latin typeface="仿宋" panose="02010609060101010101" pitchFamily="49" charset="-122"/>
                <a:ea typeface="仿宋" panose="02010609060101010101" pitchFamily="49" charset="-122"/>
              </a:rPr>
              <a:t>6</a:t>
            </a:r>
            <a:r>
              <a:rPr lang="zh-CN" altLang="en-US" b="1" dirty="0">
                <a:latin typeface="仿宋" panose="02010609060101010101" pitchFamily="49" charset="-122"/>
                <a:ea typeface="仿宋" panose="02010609060101010101" pitchFamily="49" charset="-122"/>
              </a:rPr>
              <a:t>磁道</a:t>
            </a:r>
            <a:r>
              <a:rPr lang="en-US" altLang="zh-CN" b="1" dirty="0">
                <a:latin typeface="仿宋" panose="02010609060101010101" pitchFamily="49" charset="-122"/>
                <a:ea typeface="仿宋" panose="02010609060101010101" pitchFamily="49" charset="-122"/>
              </a:rPr>
              <a:t>6</a:t>
            </a:r>
            <a:r>
              <a:rPr lang="zh-CN" altLang="en-US" b="1" dirty="0">
                <a:latin typeface="仿宋" panose="02010609060101010101" pitchFamily="49" charset="-122"/>
                <a:ea typeface="仿宋" panose="02010609060101010101" pitchFamily="49" charset="-122"/>
              </a:rPr>
              <a:t>扇区存放的是文件的逻辑块号是多少？</a:t>
            </a:r>
            <a:endParaRPr lang="zh-CN" altLang="en-US" b="1" dirty="0">
              <a:latin typeface="仿宋" panose="02010609060101010101" pitchFamily="49" charset="-122"/>
              <a:ea typeface="仿宋" panose="02010609060101010101" pitchFamily="49" charset="-122"/>
            </a:endParaRPr>
          </a:p>
        </p:txBody>
      </p:sp>
      <p:sp>
        <p:nvSpPr>
          <p:cNvPr id="3" name="矩形 2"/>
          <p:cNvSpPr/>
          <p:nvPr/>
        </p:nvSpPr>
        <p:spPr>
          <a:xfrm>
            <a:off x="1140029" y="3541355"/>
            <a:ext cx="7059881" cy="2308324"/>
          </a:xfrm>
          <a:prstGeom prst="rect">
            <a:avLst/>
          </a:prstGeom>
        </p:spPr>
        <p:txBody>
          <a:bodyPr wrap="square">
            <a:spAutoFit/>
          </a:bodyPr>
          <a:lstStyle/>
          <a:p>
            <a:r>
              <a:rPr lang="zh-CN" altLang="en-US" b="1" dirty="0">
                <a:solidFill>
                  <a:srgbClr val="C00000"/>
                </a:solidFill>
                <a:latin typeface="宋体" panose="02010600030101010101" pitchFamily="2" charset="-122"/>
                <a:ea typeface="宋体" panose="02010600030101010101" pitchFamily="2" charset="-122"/>
              </a:rPr>
              <a:t>答案：</a:t>
            </a:r>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1</a:t>
            </a:r>
            <a:r>
              <a:rPr lang="zh-CN" altLang="en-US" b="1" dirty="0">
                <a:solidFill>
                  <a:srgbClr val="C00000"/>
                </a:solidFill>
                <a:latin typeface="宋体" panose="02010600030101010101" pitchFamily="2" charset="-122"/>
                <a:ea typeface="宋体" panose="02010600030101010101" pitchFamily="2" charset="-122"/>
              </a:rPr>
              <a:t>）因为文件块的编号</a:t>
            </a:r>
            <a:r>
              <a:rPr lang="zh-CN" altLang="en-US" b="1" dirty="0">
                <a:solidFill>
                  <a:srgbClr val="C00000"/>
                </a:solidFill>
                <a:highlight>
                  <a:srgbClr val="FFFF00"/>
                </a:highlight>
                <a:latin typeface="宋体" panose="02010600030101010101" pitchFamily="2" charset="-122"/>
                <a:ea typeface="宋体" panose="02010600030101010101" pitchFamily="2" charset="-122"/>
              </a:rPr>
              <a:t>从</a:t>
            </a:r>
            <a:r>
              <a:rPr lang="en-US" altLang="zh-CN" b="1" dirty="0">
                <a:solidFill>
                  <a:srgbClr val="C00000"/>
                </a:solidFill>
                <a:highlight>
                  <a:srgbClr val="FFFF00"/>
                </a:highlight>
                <a:latin typeface="宋体" panose="02010600030101010101" pitchFamily="2" charset="-122"/>
                <a:ea typeface="宋体" panose="02010600030101010101" pitchFamily="2" charset="-122"/>
              </a:rPr>
              <a:t>0</a:t>
            </a:r>
            <a:r>
              <a:rPr lang="zh-CN" altLang="en-US" b="1" dirty="0">
                <a:solidFill>
                  <a:srgbClr val="C00000"/>
                </a:solidFill>
                <a:highlight>
                  <a:srgbClr val="FFFF00"/>
                </a:highlight>
                <a:latin typeface="宋体" panose="02010600030101010101" pitchFamily="2" charset="-122"/>
                <a:ea typeface="宋体" panose="02010600030101010101" pitchFamily="2" charset="-122"/>
              </a:rPr>
              <a:t>开始编号</a:t>
            </a:r>
            <a:r>
              <a:rPr lang="zh-CN" altLang="en-US" b="1" dirty="0">
                <a:solidFill>
                  <a:srgbClr val="C00000"/>
                </a:solidFill>
                <a:latin typeface="宋体" panose="02010600030101010101" pitchFamily="2" charset="-122"/>
                <a:ea typeface="宋体" panose="02010600030101010101" pitchFamily="2" charset="-122"/>
              </a:rPr>
              <a:t>故：</a:t>
            </a:r>
            <a:endParaRPr lang="en-US" altLang="zh-CN" b="1" dirty="0">
              <a:solidFill>
                <a:srgbClr val="C00000"/>
              </a:solidFill>
              <a:latin typeface="宋体" panose="02010600030101010101" pitchFamily="2" charset="-122"/>
              <a:ea typeface="宋体" panose="02010600030101010101" pitchFamily="2" charset="-122"/>
            </a:endParaRPr>
          </a:p>
          <a:p>
            <a:r>
              <a:rPr lang="en-US" altLang="zh-CN" b="1" dirty="0">
                <a:solidFill>
                  <a:srgbClr val="C00000"/>
                </a:solidFill>
                <a:latin typeface="宋体" panose="02010600030101010101" pitchFamily="2" charset="-122"/>
                <a:ea typeface="宋体" panose="02010600030101010101" pitchFamily="2" charset="-122"/>
              </a:rPr>
              <a:t> 3680/(8*8)=57…32   57</a:t>
            </a:r>
            <a:r>
              <a:rPr lang="zh-CN" altLang="en-US" b="1" dirty="0">
                <a:solidFill>
                  <a:srgbClr val="C00000"/>
                </a:solidFill>
                <a:latin typeface="宋体" panose="02010600030101010101" pitchFamily="2" charset="-122"/>
                <a:ea typeface="宋体" panose="02010600030101010101" pitchFamily="2" charset="-122"/>
              </a:rPr>
              <a:t>是柱面号</a:t>
            </a:r>
            <a:r>
              <a:rPr lang="en-US" altLang="zh-CN" b="1" dirty="0">
                <a:solidFill>
                  <a:srgbClr val="C00000"/>
                </a:solidFill>
                <a:latin typeface="宋体" panose="02010600030101010101" pitchFamily="2" charset="-122"/>
                <a:ea typeface="宋体" panose="02010600030101010101" pitchFamily="2" charset="-122"/>
              </a:rPr>
              <a:t> </a:t>
            </a:r>
            <a:endParaRPr lang="en-US" altLang="zh-CN" b="1" dirty="0">
              <a:solidFill>
                <a:srgbClr val="C00000"/>
              </a:solidFill>
              <a:latin typeface="宋体" panose="02010600030101010101" pitchFamily="2" charset="-122"/>
              <a:ea typeface="宋体" panose="02010600030101010101" pitchFamily="2" charset="-122"/>
            </a:endParaRPr>
          </a:p>
          <a:p>
            <a:r>
              <a:rPr lang="en-US" altLang="zh-CN" b="1" dirty="0">
                <a:solidFill>
                  <a:srgbClr val="C00000"/>
                </a:solidFill>
                <a:latin typeface="宋体" panose="02010600030101010101" pitchFamily="2" charset="-122"/>
                <a:ea typeface="宋体" panose="02010600030101010101" pitchFamily="2" charset="-122"/>
              </a:rPr>
              <a:t> 32/8=4…0           4</a:t>
            </a:r>
            <a:r>
              <a:rPr lang="zh-CN" altLang="en-US" b="1" dirty="0">
                <a:solidFill>
                  <a:srgbClr val="C00000"/>
                </a:solidFill>
                <a:latin typeface="宋体" panose="02010600030101010101" pitchFamily="2" charset="-122"/>
                <a:ea typeface="宋体" panose="02010600030101010101" pitchFamily="2" charset="-122"/>
              </a:rPr>
              <a:t>是盘面号</a:t>
            </a:r>
            <a:r>
              <a:rPr lang="en-US" altLang="zh-CN" b="1" dirty="0">
                <a:solidFill>
                  <a:srgbClr val="C00000"/>
                </a:solidFill>
                <a:latin typeface="宋体" panose="02010600030101010101" pitchFamily="2" charset="-122"/>
                <a:ea typeface="宋体" panose="02010600030101010101" pitchFamily="2" charset="-122"/>
              </a:rPr>
              <a:t> </a:t>
            </a:r>
            <a:endParaRPr lang="en-US" altLang="zh-CN" b="1" dirty="0">
              <a:solidFill>
                <a:srgbClr val="C00000"/>
              </a:solidFill>
              <a:latin typeface="宋体" panose="02010600030101010101" pitchFamily="2" charset="-122"/>
              <a:ea typeface="宋体" panose="02010600030101010101" pitchFamily="2" charset="-122"/>
            </a:endParaRPr>
          </a:p>
          <a:p>
            <a:r>
              <a:rPr lang="en-US" altLang="zh-CN" b="1" dirty="0">
                <a:solidFill>
                  <a:srgbClr val="C00000"/>
                </a:solidFill>
                <a:latin typeface="宋体" panose="02010600030101010101" pitchFamily="2" charset="-122"/>
                <a:ea typeface="宋体" panose="02010600030101010101" pitchFamily="2" charset="-122"/>
              </a:rPr>
              <a:t> 0 </a:t>
            </a:r>
            <a:r>
              <a:rPr lang="zh-CN" altLang="en-US" b="1" dirty="0">
                <a:solidFill>
                  <a:srgbClr val="C00000"/>
                </a:solidFill>
                <a:latin typeface="宋体" panose="02010600030101010101" pitchFamily="2" charset="-122"/>
                <a:ea typeface="宋体" panose="02010600030101010101" pitchFamily="2" charset="-122"/>
              </a:rPr>
              <a:t>是扇区号</a:t>
            </a:r>
            <a:endParaRPr lang="en-US" altLang="zh-CN" b="1" dirty="0">
              <a:solidFill>
                <a:srgbClr val="C00000"/>
              </a:solidFill>
              <a:latin typeface="宋体" panose="02010600030101010101" pitchFamily="2" charset="-122"/>
              <a:ea typeface="宋体" panose="02010600030101010101" pitchFamily="2" charset="-122"/>
            </a:endParaRPr>
          </a:p>
          <a:p>
            <a:r>
              <a:rPr lang="en-US" altLang="zh-CN" b="1" dirty="0">
                <a:solidFill>
                  <a:srgbClr val="C00000"/>
                </a:solidFill>
                <a:latin typeface="宋体" panose="02010600030101010101" pitchFamily="2" charset="-122"/>
                <a:ea typeface="宋体" panose="02010600030101010101" pitchFamily="2" charset="-122"/>
              </a:rPr>
              <a:t> </a:t>
            </a:r>
            <a:r>
              <a:rPr lang="zh-CN" altLang="en-US" b="1" dirty="0">
                <a:solidFill>
                  <a:srgbClr val="C00000"/>
                </a:solidFill>
                <a:latin typeface="宋体" panose="02010600030101010101" pitchFamily="2" charset="-122"/>
                <a:ea typeface="宋体" panose="02010600030101010101" pitchFamily="2" charset="-122"/>
              </a:rPr>
              <a:t>所以该文件的</a:t>
            </a:r>
            <a:r>
              <a:rPr lang="en-US" altLang="zh-CN" b="1" dirty="0">
                <a:solidFill>
                  <a:srgbClr val="C00000"/>
                </a:solidFill>
                <a:latin typeface="宋体" panose="02010600030101010101" pitchFamily="2" charset="-122"/>
                <a:ea typeface="宋体" panose="02010600030101010101" pitchFamily="2" charset="-122"/>
              </a:rPr>
              <a:t>3680</a:t>
            </a:r>
            <a:r>
              <a:rPr lang="zh-CN" altLang="en-US" b="1" dirty="0">
                <a:solidFill>
                  <a:srgbClr val="C00000"/>
                </a:solidFill>
                <a:latin typeface="宋体" panose="02010600030101010101" pitchFamily="2" charset="-122"/>
                <a:ea typeface="宋体" panose="02010600030101010101" pitchFamily="2" charset="-122"/>
              </a:rPr>
              <a:t>块应在</a:t>
            </a:r>
            <a:r>
              <a:rPr lang="en-US" altLang="zh-CN" b="1" dirty="0">
                <a:solidFill>
                  <a:srgbClr val="C00000"/>
                </a:solidFill>
                <a:latin typeface="宋体" panose="02010600030101010101" pitchFamily="2" charset="-122"/>
                <a:ea typeface="宋体" panose="02010600030101010101" pitchFamily="2" charset="-122"/>
              </a:rPr>
              <a:t>57</a:t>
            </a:r>
            <a:r>
              <a:rPr lang="zh-CN" altLang="en-US" b="1" dirty="0">
                <a:solidFill>
                  <a:srgbClr val="C00000"/>
                </a:solidFill>
                <a:latin typeface="宋体" panose="02010600030101010101" pitchFamily="2" charset="-122"/>
                <a:ea typeface="宋体" panose="02010600030101010101" pitchFamily="2" charset="-122"/>
              </a:rPr>
              <a:t>柱面</a:t>
            </a:r>
            <a:r>
              <a:rPr lang="en-US" altLang="zh-CN" b="1" dirty="0">
                <a:solidFill>
                  <a:srgbClr val="C00000"/>
                </a:solidFill>
                <a:latin typeface="宋体" panose="02010600030101010101" pitchFamily="2" charset="-122"/>
                <a:ea typeface="宋体" panose="02010600030101010101" pitchFamily="2" charset="-122"/>
              </a:rPr>
              <a:t>4</a:t>
            </a:r>
            <a:r>
              <a:rPr lang="zh-CN" altLang="en-US" b="1" dirty="0">
                <a:solidFill>
                  <a:srgbClr val="C00000"/>
                </a:solidFill>
                <a:latin typeface="宋体" panose="02010600030101010101" pitchFamily="2" charset="-122"/>
                <a:ea typeface="宋体" panose="02010600030101010101" pitchFamily="2" charset="-122"/>
              </a:rPr>
              <a:t>号盘面的</a:t>
            </a:r>
            <a:r>
              <a:rPr lang="en-US" altLang="zh-CN" b="1" dirty="0">
                <a:solidFill>
                  <a:srgbClr val="C00000"/>
                </a:solidFill>
                <a:latin typeface="宋体" panose="02010600030101010101" pitchFamily="2" charset="-122"/>
                <a:ea typeface="宋体" panose="02010600030101010101" pitchFamily="2" charset="-122"/>
              </a:rPr>
              <a:t>0</a:t>
            </a:r>
            <a:r>
              <a:rPr lang="zh-CN" altLang="en-US" b="1" dirty="0">
                <a:solidFill>
                  <a:srgbClr val="C00000"/>
                </a:solidFill>
                <a:latin typeface="宋体" panose="02010600030101010101" pitchFamily="2" charset="-122"/>
                <a:ea typeface="宋体" panose="02010600030101010101" pitchFamily="2" charset="-122"/>
              </a:rPr>
              <a:t>号扇区</a:t>
            </a:r>
            <a:endParaRPr lang="en-US" altLang="zh-CN" b="1" dirty="0">
              <a:solidFill>
                <a:srgbClr val="C00000"/>
              </a:solidFill>
              <a:latin typeface="宋体" panose="02010600030101010101" pitchFamily="2" charset="-122"/>
              <a:ea typeface="宋体" panose="02010600030101010101" pitchFamily="2" charset="-122"/>
            </a:endParaRPr>
          </a:p>
          <a:p>
            <a:endParaRPr lang="en-US" altLang="zh-CN" b="1" dirty="0">
              <a:solidFill>
                <a:srgbClr val="C00000"/>
              </a:solidFill>
              <a:latin typeface="宋体" panose="02010600030101010101" pitchFamily="2" charset="-122"/>
              <a:ea typeface="宋体" panose="02010600030101010101" pitchFamily="2" charset="-122"/>
            </a:endParaRPr>
          </a:p>
          <a:p>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2</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6</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8</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8+6</a:t>
            </a:r>
            <a:r>
              <a:rPr lang="zh-CN" altLang="en-US" b="1" dirty="0">
                <a:solidFill>
                  <a:srgbClr val="C00000"/>
                </a:solidFill>
                <a:latin typeface="宋体" panose="02010600030101010101" pitchFamily="2" charset="-122"/>
                <a:ea typeface="宋体" panose="02010600030101010101" pitchFamily="2" charset="-122"/>
              </a:rPr>
              <a:t>*</a:t>
            </a:r>
            <a:r>
              <a:rPr lang="en-US" altLang="zh-CN" b="1" dirty="0">
                <a:solidFill>
                  <a:srgbClr val="C00000"/>
                </a:solidFill>
                <a:latin typeface="宋体" panose="02010600030101010101" pitchFamily="2" charset="-122"/>
                <a:ea typeface="宋体" panose="02010600030101010101" pitchFamily="2" charset="-122"/>
              </a:rPr>
              <a:t>8+6=438</a:t>
            </a:r>
            <a:endParaRPr lang="zh-CN" altLang="en-US" b="1" dirty="0">
              <a:solidFill>
                <a:srgbClr val="C00000"/>
              </a:solidFill>
            </a:endParaRPr>
          </a:p>
        </p:txBody>
      </p:sp>
      <p:pic>
        <p:nvPicPr>
          <p:cNvPr id="4" name="图片 3"/>
          <p:cNvPicPr>
            <a:picLocks noChangeAspect="1"/>
          </p:cNvPicPr>
          <p:nvPr/>
        </p:nvPicPr>
        <p:blipFill>
          <a:blip r:embed="rId1"/>
          <a:stretch>
            <a:fillRect/>
          </a:stretch>
        </p:blipFill>
        <p:spPr>
          <a:xfrm>
            <a:off x="6595891" y="3343862"/>
            <a:ext cx="2429941" cy="27033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2217182"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磁盘读原理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4" name="矩形 3"/>
          <p:cNvSpPr/>
          <p:nvPr/>
        </p:nvSpPr>
        <p:spPr>
          <a:xfrm>
            <a:off x="813328" y="1690724"/>
            <a:ext cx="7635848" cy="3939540"/>
          </a:xfrm>
          <a:prstGeom prst="rect">
            <a:avLst/>
          </a:prstGeom>
        </p:spPr>
        <p:txBody>
          <a:bodyPr wrap="square">
            <a:spAutoFit/>
          </a:bodyPr>
          <a:lstStyle/>
          <a:p>
            <a:pPr indent="304800">
              <a:lnSpc>
                <a:spcPct val="125000"/>
              </a:lnSpc>
              <a:spcAft>
                <a:spcPts val="0"/>
              </a:spcAft>
            </a:pPr>
            <a:r>
              <a:rPr lang="zh-CN" altLang="zh-CN" sz="2000" b="1" dirty="0">
                <a:latin typeface="华文楷体" panose="02010600040101010101" pitchFamily="2" charset="-122"/>
                <a:ea typeface="华文楷体" panose="02010600040101010101" pitchFamily="2" charset="-122"/>
              </a:rPr>
              <a:t>磁盘读取数据时</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zh-CN" sz="2000" b="1"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）首先必须找到柱面，即磁头需要移动对准相应磁道，这个过</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程叫做寻道，所耗费时间叫做寻道时间，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）然后目标扇区旋转到磁头下，即磁盘旋转将目标扇区旋转到</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磁头下。这个过程耗费的时间叫做旋转时间。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即一次访盘请求（读</a:t>
            </a:r>
            <a:r>
              <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写）完成过程由三个动作组成：</a:t>
            </a:r>
            <a:endPar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）旋转延迟（时间）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3</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）数据传输（时间）</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矩形 14"/>
          <p:cNvSpPr/>
          <p:nvPr/>
        </p:nvSpPr>
        <p:spPr>
          <a:xfrm>
            <a:off x="877621" y="5630264"/>
            <a:ext cx="6810112" cy="452303"/>
          </a:xfrm>
          <a:prstGeom prst="rect">
            <a:avLst/>
          </a:prstGeom>
        </p:spPr>
        <p:txBody>
          <a:bodyPr wrap="square">
            <a:spAutoFit/>
          </a:bodyPr>
          <a:lstStyle/>
          <a:p>
            <a:pPr marL="400050" indent="267970">
              <a:lnSpc>
                <a:spcPct val="125000"/>
              </a:lnSpc>
            </a:pP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磁盘读写时间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寻道时间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延迟时间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传输时间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894697" y="857431"/>
            <a:ext cx="2217182" cy="400110"/>
          </a:xfrm>
          <a:prstGeom prst="rect">
            <a:avLst/>
          </a:prstGeom>
          <a:noFill/>
          <a:ln w="9525">
            <a:noFill/>
            <a:miter lim="800000"/>
          </a:ln>
        </p:spPr>
        <p:txBody>
          <a:bodyPr wrap="square">
            <a:spAutoFit/>
          </a:bodyPr>
          <a:lstStyle/>
          <a:p>
            <a:pPr>
              <a:spcBef>
                <a:spcPct val="50000"/>
              </a:spcBef>
            </a:pPr>
            <a:r>
              <a:rPr lang="en-US" altLang="zh-CN" sz="2000" b="1" dirty="0">
                <a:solidFill>
                  <a:srgbClr val="6C0000"/>
                </a:solidFill>
                <a:latin typeface="华文楷体" panose="02010600040101010101" pitchFamily="2" charset="-122"/>
                <a:ea typeface="华文楷体" panose="02010600040101010101" pitchFamily="2" charset="-122"/>
              </a:rPr>
              <a:t>FCFS</a:t>
            </a:r>
            <a:r>
              <a:rPr lang="zh-CN" altLang="en-US" sz="2000" b="1" dirty="0">
                <a:solidFill>
                  <a:srgbClr val="6C0000"/>
                </a:solidFill>
                <a:latin typeface="华文楷体" panose="02010600040101010101" pitchFamily="2" charset="-122"/>
                <a:ea typeface="华文楷体" panose="02010600040101010101" pitchFamily="2" charset="-122"/>
              </a:rPr>
              <a:t>调度算法</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66111" y="91855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311651" y="1284816"/>
            <a:ext cx="7438088" cy="707886"/>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FCFS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算法根据进程请求访问磁盘的先后顺序进行调度，这是一种最简单的</a:t>
            </a:r>
            <a:r>
              <a:rPr lang="en-US" altLang="zh-CN" sz="2000" b="1" u="sng"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调度算法</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414693" y="1924517"/>
            <a:ext cx="7335046" cy="416332"/>
          </a:xfrm>
          <a:prstGeom prst="rect">
            <a:avLst/>
          </a:prstGeom>
        </p:spPr>
        <p:txBody>
          <a:bodyPr wrap="square">
            <a:spAutoFit/>
          </a:bodyPr>
          <a:lstStyle/>
          <a:p>
            <a:pPr indent="304800">
              <a:lnSpc>
                <a:spcPct val="125000"/>
              </a:lnSpc>
            </a:pP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考虑一个磁盘队列，其</a:t>
            </a:r>
            <a:r>
              <a:rPr lang="en-US"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I/O </a:t>
            </a: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请求块的柱面的顺序如下：</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225040" y="2340610"/>
            <a:ext cx="5668010" cy="4037965"/>
          </a:xfrm>
          <a:prstGeom prst="rect">
            <a:avLst/>
          </a:prstGeom>
        </p:spPr>
      </p:pic>
      <p:sp>
        <p:nvSpPr>
          <p:cNvPr id="4" name="文本框 3"/>
          <p:cNvSpPr txBox="1"/>
          <p:nvPr/>
        </p:nvSpPr>
        <p:spPr>
          <a:xfrm>
            <a:off x="190500" y="3340100"/>
            <a:ext cx="2034531" cy="338554"/>
          </a:xfrm>
          <a:prstGeom prst="rect">
            <a:avLst/>
          </a:prstGeom>
          <a:noFill/>
        </p:spPr>
        <p:txBody>
          <a:bodyPr wrap="none" rtlCol="0">
            <a:spAutoFit/>
          </a:bodyPr>
          <a:lstStyle/>
          <a:p>
            <a:r>
              <a:rPr lang="zh-CN" altLang="en-US" sz="1600" b="1" dirty="0">
                <a:solidFill>
                  <a:srgbClr val="C00000"/>
                </a:solidFill>
              </a:rPr>
              <a:t>刚刚访问完</a:t>
            </a:r>
            <a:r>
              <a:rPr lang="en-US" altLang="zh-CN" sz="1600" b="1" dirty="0">
                <a:solidFill>
                  <a:srgbClr val="C00000"/>
                </a:solidFill>
              </a:rPr>
              <a:t>53</a:t>
            </a:r>
            <a:r>
              <a:rPr lang="zh-CN" altLang="en-US" sz="1600" b="1" dirty="0">
                <a:solidFill>
                  <a:srgbClr val="C00000"/>
                </a:solidFill>
              </a:rPr>
              <a:t>号柱面</a:t>
            </a:r>
            <a:endParaRPr lang="zh-CN" altLang="en-US" sz="1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2265" y="1958769"/>
            <a:ext cx="6671735" cy="1107996"/>
          </a:xfrm>
          <a:prstGeom prst="rect">
            <a:avLst/>
          </a:prstGeom>
        </p:spPr>
        <p:txBody>
          <a:bodyPr wrap="square">
            <a:spAutoFit/>
          </a:bodyPr>
          <a:lstStyle/>
          <a:p>
            <a:pPr marL="285750" indent="-285750">
              <a:buFont typeface="Wingdings" panose="05000000000000000000" pitchFamily="2" charset="2"/>
              <a:buChar char="p"/>
            </a:pP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该算法简单，但是效率不高，相邻两次请求可能会造成最内到最外的柱面寻道，使磁头反复移动，增加了服务时间，对机械也不利</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1202266" y="3429033"/>
            <a:ext cx="6671734" cy="1785104"/>
          </a:xfrm>
          <a:prstGeom prst="rect">
            <a:avLst/>
          </a:prstGeom>
        </p:spPr>
        <p:txBody>
          <a:bodyPr wrap="square">
            <a:spAutoFit/>
          </a:bodyPr>
          <a:lstStyle/>
          <a:p>
            <a:pPr marL="285750" indent="-285750">
              <a:buFont typeface="Wingdings" panose="05000000000000000000" pitchFamily="2" charset="2"/>
              <a:buChar char="p"/>
            </a:pP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该算法的优点是具有公平性。如果只有少量进程需要访问，且大部分请求都是访问</a:t>
            </a:r>
            <a:r>
              <a:rPr lang="zh-CN" altLang="zh-CN" sz="22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簇聚</a:t>
            </a: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的文件扇区，则有望达到较好的性能；但如果有大量进程竞争使用磁盘，那么这种算法在性能上往往接近于随机调度。</a:t>
            </a:r>
            <a:endParaRPr lang="zh-CN" altLang="en-US" sz="2200" b="1" dirty="0">
              <a:latin typeface="华文楷体" panose="02010600040101010101" pitchFamily="2" charset="-122"/>
              <a:ea typeface="华文楷体" panose="02010600040101010101" pitchFamily="2" charset="-122"/>
            </a:endParaRPr>
          </a:p>
        </p:txBody>
      </p:sp>
      <p:sp>
        <p:nvSpPr>
          <p:cNvPr id="6" name="TextBox 1"/>
          <p:cNvSpPr txBox="1">
            <a:spLocks noChangeArrowheads="1"/>
          </p:cNvSpPr>
          <p:nvPr/>
        </p:nvSpPr>
        <p:spPr bwMode="auto">
          <a:xfrm>
            <a:off x="940879" y="1042503"/>
            <a:ext cx="2547387" cy="461665"/>
          </a:xfrm>
          <a:prstGeom prst="rect">
            <a:avLst/>
          </a:prstGeom>
          <a:noFill/>
          <a:ln w="9525">
            <a:noFill/>
            <a:miter lim="800000"/>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FCFS</a:t>
            </a:r>
            <a:r>
              <a:rPr lang="zh-CN" altLang="en-US" sz="2400" b="1" dirty="0">
                <a:solidFill>
                  <a:srgbClr val="6C0000"/>
                </a:solidFill>
                <a:latin typeface="华文楷体" panose="02010600040101010101" pitchFamily="2" charset="-122"/>
                <a:ea typeface="华文楷体" panose="02010600040101010101" pitchFamily="2" charset="-122"/>
              </a:rPr>
              <a:t>调度算法</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00206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SSTF</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89648" y="1504168"/>
            <a:ext cx="7525788" cy="369332"/>
          </a:xfrm>
          <a:prstGeom prst="rect">
            <a:avLst/>
          </a:prstGeom>
        </p:spPr>
        <p:txBody>
          <a:bodyPr wrap="square">
            <a:spAutoFit/>
          </a:bodyPr>
          <a:lstStyle/>
          <a:p>
            <a:r>
              <a:rPr lang="en-US" altLang="zh-CN" dirty="0">
                <a:solidFill>
                  <a:srgbClr val="000000"/>
                </a:solidFill>
                <a:latin typeface="宋体" panose="02010600030101010101" pitchFamily="2" charset="-122"/>
                <a:cs typeface="Helvetica" panose="020B0604020202020204" pitchFamily="34" charset="0"/>
              </a:rPr>
              <a:t>SSTF </a:t>
            </a:r>
            <a:r>
              <a:rPr lang="zh-CN" altLang="zh-CN" dirty="0">
                <a:solidFill>
                  <a:srgbClr val="000000"/>
                </a:solidFill>
                <a:ea typeface="宋体" panose="02010600030101010101" pitchFamily="2" charset="-122"/>
                <a:cs typeface="Helvetica" panose="020B0604020202020204" pitchFamily="34" charset="0"/>
              </a:rPr>
              <a:t>算法选择处理距离当前磁头位置的最短寻道时间的请求</a:t>
            </a:r>
            <a:r>
              <a:rPr lang="zh-CN" altLang="en-US" dirty="0">
                <a:solidFill>
                  <a:srgbClr val="000000"/>
                </a:solidFill>
                <a:ea typeface="宋体" panose="02010600030101010101" pitchFamily="2" charset="-122"/>
                <a:cs typeface="Helvetica" panose="020B0604020202020204" pitchFamily="34" charset="0"/>
              </a:rPr>
              <a:t>。</a:t>
            </a:r>
            <a:endParaRPr lang="zh-CN" altLang="en-US" dirty="0"/>
          </a:p>
        </p:txBody>
      </p:sp>
      <p:pic>
        <p:nvPicPr>
          <p:cNvPr id="3" name="图片 2"/>
          <p:cNvPicPr>
            <a:picLocks noChangeAspect="1"/>
          </p:cNvPicPr>
          <p:nvPr/>
        </p:nvPicPr>
        <p:blipFill>
          <a:blip r:embed="rId1"/>
          <a:stretch>
            <a:fillRect/>
          </a:stretch>
        </p:blipFill>
        <p:spPr>
          <a:xfrm>
            <a:off x="2345055" y="1795780"/>
            <a:ext cx="5668645" cy="4474845"/>
          </a:xfrm>
          <a:prstGeom prst="rect">
            <a:avLst/>
          </a:prstGeom>
        </p:spPr>
      </p:pic>
      <p:sp>
        <p:nvSpPr>
          <p:cNvPr id="9" name="矩形 8"/>
          <p:cNvSpPr/>
          <p:nvPr/>
        </p:nvSpPr>
        <p:spPr>
          <a:xfrm>
            <a:off x="5676900" y="4078896"/>
            <a:ext cx="3285067" cy="646331"/>
          </a:xfrm>
          <a:prstGeom prst="rect">
            <a:avLst/>
          </a:prstGeom>
          <a:solidFill>
            <a:schemeClr val="bg1"/>
          </a:solidFill>
          <a:ln>
            <a:solidFill>
              <a:schemeClr val="accent1"/>
            </a:solidFill>
          </a:ln>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虽然</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SSTF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算法比</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算法有了相当改进，但是并非最优的</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190500" y="3340100"/>
            <a:ext cx="2034531" cy="338554"/>
          </a:xfrm>
          <a:prstGeom prst="rect">
            <a:avLst/>
          </a:prstGeom>
          <a:noFill/>
        </p:spPr>
        <p:txBody>
          <a:bodyPr wrap="none" rtlCol="0">
            <a:spAutoFit/>
          </a:bodyPr>
          <a:lstStyle/>
          <a:p>
            <a:r>
              <a:rPr lang="zh-CN" altLang="en-US" sz="1600" b="1" dirty="0">
                <a:solidFill>
                  <a:srgbClr val="C00000"/>
                </a:solidFill>
              </a:rPr>
              <a:t>刚刚访问完</a:t>
            </a:r>
            <a:r>
              <a:rPr lang="en-US" altLang="zh-CN" sz="1600" b="1" dirty="0">
                <a:solidFill>
                  <a:srgbClr val="C00000"/>
                </a:solidFill>
              </a:rPr>
              <a:t>53</a:t>
            </a:r>
            <a:r>
              <a:rPr lang="zh-CN" altLang="en-US" sz="1600" b="1" dirty="0">
                <a:solidFill>
                  <a:srgbClr val="C00000"/>
                </a:solidFill>
              </a:rPr>
              <a:t>号柱面</a:t>
            </a:r>
            <a:endParaRPr lang="zh-CN" altLang="en-US" sz="16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1208738" y="3137637"/>
            <a:ext cx="6099671" cy="3046988"/>
          </a:xfrm>
          <a:prstGeom prst="rect">
            <a:avLst/>
          </a:prstGeom>
        </p:spPr>
        <p:txBody>
          <a:bodyPr wrap="square">
            <a:spAutoFit/>
          </a:bodyPr>
          <a:lstStyle/>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硬盘可分为</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Hard Disk Drive, HDD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机械硬盘采用磁性碟片来存储数据</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Solid State Disk, SSD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而固态硬盘通过闪存颗粒来存储数据。</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endParaRPr lang="zh-CN" altLang="en-US" sz="2400" b="1" dirty="0">
              <a:latin typeface="华文楷体" panose="02010600040101010101" pitchFamily="2" charset="-122"/>
              <a:ea typeface="华文楷体" panose="02010600040101010101" pitchFamily="2" charset="-122"/>
            </a:endParaRPr>
          </a:p>
        </p:txBody>
      </p:sp>
      <p:sp>
        <p:nvSpPr>
          <p:cNvPr id="5" name="矩形 4"/>
          <p:cNvSpPr/>
          <p:nvPr/>
        </p:nvSpPr>
        <p:spPr>
          <a:xfrm>
            <a:off x="659939" y="1748986"/>
            <a:ext cx="7351979" cy="1107996"/>
          </a:xfrm>
          <a:prstGeom prst="rect">
            <a:avLst/>
          </a:prstGeom>
        </p:spPr>
        <p:txBody>
          <a:bodyPr wrap="square">
            <a:spAutoFit/>
          </a:bodyPr>
          <a:lstStyle/>
          <a:p>
            <a:r>
              <a:rPr lang="en-US"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近二十年来，硬盘一直是存储介质的中坚力量，虽然无论是容量还是性能方面都有了翻天覆地的变化，但是现在它作为个人电脑的主要存储设备的地位依然不可动摇</a:t>
            </a:r>
            <a:r>
              <a:rPr lang="zh-CN" altLang="en-US"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200" b="1" dirty="0">
              <a:solidFill>
                <a:srgbClr val="00449A"/>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864124"/>
            <a:ext cx="7525788" cy="1433341"/>
          </a:xfrm>
          <a:prstGeom prst="rect">
            <a:avLst/>
          </a:prstGeom>
        </p:spPr>
        <p:txBody>
          <a:bodyPr wrap="square">
            <a:spAutoFit/>
          </a:bodyPr>
          <a:lstStyle/>
          <a:p>
            <a:pPr>
              <a:lnSpc>
                <a:spcPct val="150000"/>
              </a:lnSpc>
            </a:pPr>
            <a:r>
              <a:rPr lang="en-US" altLang="zh-CN" sz="2000" b="1" dirty="0">
                <a:latin typeface="华文楷体" panose="02010600040101010101" pitchFamily="2" charset="-122"/>
                <a:ea typeface="华文楷体" panose="02010600040101010101" pitchFamily="2" charset="-122"/>
              </a:rPr>
              <a:t>        SCAN </a:t>
            </a:r>
            <a:r>
              <a:rPr lang="zh-CN" altLang="zh-CN" sz="2000" b="1" dirty="0">
                <a:latin typeface="华文楷体" panose="02010600040101010101" pitchFamily="2" charset="-122"/>
                <a:ea typeface="华文楷体" panose="02010600040101010101" pitchFamily="2" charset="-122"/>
              </a:rPr>
              <a:t>算法有时称为电梯算法，因为磁头的行为就像大楼里面的电梯，先处理所有向上的请求，然后再处理相反方向的请求。</a:t>
            </a:r>
            <a:br>
              <a:rPr lang="en-US" altLang="zh-CN" sz="2000" b="1" dirty="0">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sp>
        <p:nvSpPr>
          <p:cNvPr id="4" name="矩形 3"/>
          <p:cNvSpPr/>
          <p:nvPr/>
        </p:nvSpPr>
        <p:spPr>
          <a:xfrm>
            <a:off x="940879" y="3239743"/>
            <a:ext cx="7338850" cy="1631216"/>
          </a:xfrm>
          <a:prstGeom prst="rect">
            <a:avLst/>
          </a:prstGeom>
        </p:spPr>
        <p:txBody>
          <a:bodyPr wrap="square">
            <a:spAutoFit/>
          </a:bodyPr>
          <a:lstStyle/>
          <a:p>
            <a:pPr indent="266700" algn="just">
              <a:lnSpc>
                <a:spcPct val="125000"/>
              </a:lnSpc>
              <a:spcAft>
                <a:spcPts val="0"/>
              </a:spcAft>
            </a:pP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下面回到前面的例子来说明。这里需要增加一个条件，当前磁盘柱面号的范围为</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0-199</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在采用</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来调度柱面</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98</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183</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37</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122</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65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67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的请求之前，除了磁头的当前位置，还需知道磁头的移动方向。</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978025" y="926465"/>
            <a:ext cx="5868035" cy="4354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C-SCAN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04409" y="1676002"/>
            <a:ext cx="8415866"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循环扫描（</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）调度是</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的一个变种</a:t>
            </a:r>
            <a:r>
              <a:rPr lang="zh-CN" altLang="en-US"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移动磁头从磁盘一端到磁盘另一端，并且处理行程上的请求。然而，当磁头到达另一端时，它立即返回到磁盘的开头，而并不处理任何回程上的请求</a:t>
            </a:r>
            <a:endParaRPr lang="zh-CN" altLang="en-US"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2212340" y="2501265"/>
            <a:ext cx="5271770" cy="3936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LOOK</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38055" y="1412371"/>
            <a:ext cx="8119126" cy="1015663"/>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在磁盘的整个宽度内移动磁臂。更常见的是，磁臂只需移到一个方向的最远请求为止。遵循这种模式的</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算法分别称为</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a:t>
            </a:r>
            <a:endParaRPr lang="zh-CN" altLang="en-US" sz="2000"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550035" y="2379345"/>
            <a:ext cx="5447030" cy="4057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1371599" y="1999103"/>
            <a:ext cx="6231467" cy="1785104"/>
          </a:xfrm>
          <a:prstGeom prst="rect">
            <a:avLst/>
          </a:prstGeom>
        </p:spPr>
        <p:txBody>
          <a:bodyPr wrap="square">
            <a:spAutoFit/>
          </a:bodyPr>
          <a:lstStyle/>
          <a:p>
            <a:pPr marL="342900" indent="-342900">
              <a:buFont typeface="Wingdings" panose="05000000000000000000" pitchFamily="2" charset="2"/>
              <a:buChar char="Ø"/>
            </a:pP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是常见的，并且具有自然的吸引力，因为它比</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具有更好的性能。</a:t>
            </a: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对于磁盘负荷较大的系统，</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表现更好，因为它们不太可能造成饥饿问题</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1464918" y="4032914"/>
            <a:ext cx="5541902" cy="488339"/>
          </a:xfrm>
          <a:prstGeom prst="rect">
            <a:avLst/>
          </a:prstGeom>
        </p:spPr>
        <p:txBody>
          <a:bodyPr wrap="none">
            <a:spAutoFit/>
          </a:bodyPr>
          <a:lstStyle/>
          <a:p>
            <a:pPr marL="342900" indent="-342900" algn="just">
              <a:lnSpc>
                <a:spcPct val="125000"/>
              </a:lnSpc>
              <a:spcAft>
                <a:spcPts val="0"/>
              </a:spcAft>
              <a:buFont typeface="Wingdings" panose="05000000000000000000" pitchFamily="2" charset="2"/>
              <a:buChar char="Ø"/>
            </a:pP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或</a:t>
            </a: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LOOK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是默认算法的合理选择。</a:t>
            </a: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10.4 </a:t>
            </a:r>
            <a:r>
              <a:rPr lang="zh-CN" altLang="en-US" dirty="0">
                <a:latin typeface="华文楷体" panose="02010600040101010101" pitchFamily="2" charset="-122"/>
                <a:ea typeface="华文楷体" panose="02010600040101010101" pitchFamily="2" charset="-122"/>
              </a:rPr>
              <a:t>磁盘初始化</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039760" y="1758297"/>
            <a:ext cx="4572000" cy="461665"/>
          </a:xfrm>
          <a:prstGeom prst="rect">
            <a:avLst/>
          </a:prstGeom>
        </p:spPr>
        <p:txBody>
          <a:bodyPr>
            <a:spAutoFit/>
          </a:bodyPr>
          <a:lstStyle/>
          <a:p>
            <a:r>
              <a:rPr lang="zh-CN"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盘片格式化牵涉两个不同的程序：</a:t>
            </a:r>
            <a:r>
              <a:rPr lang="en-US"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 </a:t>
            </a:r>
            <a:endParaRPr lang="zh-CN" altLang="en-US" sz="2400" b="1" dirty="0">
              <a:solidFill>
                <a:srgbClr val="00449A"/>
              </a:solidFill>
              <a:latin typeface="华文楷体" panose="02010600040101010101" pitchFamily="2" charset="-122"/>
              <a:ea typeface="华文楷体" panose="02010600040101010101" pitchFamily="2" charset="-122"/>
            </a:endParaRPr>
          </a:p>
        </p:txBody>
      </p:sp>
      <p:sp>
        <p:nvSpPr>
          <p:cNvPr id="4" name="矩形 3"/>
          <p:cNvSpPr/>
          <p:nvPr/>
        </p:nvSpPr>
        <p:spPr>
          <a:xfrm>
            <a:off x="921876" y="2359129"/>
            <a:ext cx="6847804" cy="3450688"/>
          </a:xfrm>
          <a:prstGeom prst="rect">
            <a:avLst/>
          </a:prstGeom>
        </p:spPr>
        <p:txBody>
          <a:bodyPr wrap="square">
            <a:spAutoFit/>
          </a:bodyPr>
          <a:lstStyle/>
          <a:p>
            <a:pPr indent="304800">
              <a:lnSpc>
                <a:spcPct val="125000"/>
              </a:lnSpc>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低级格式化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就是将空白的磁盘划分出柱面和磁道，再将磁道划分为若干个扇区，每个扇区又划分出标识部分</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ID</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、间隔区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GAP</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和数据区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DATA</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等。低级格式化是一种损耗性操作，其对硬盘寿命有一定的负面影响。</a:t>
            </a: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高级格式化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就是清除硬盘上的数据、生成</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引导区</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信息、初始化</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表、标注</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逻辑坏道</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等。一般我们重装系统时都是高级格式化</a:t>
            </a:r>
            <a:r>
              <a:rPr lang="zh-CN" altLang="en-US"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1400383"/>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Basic </a:t>
            </a:r>
            <a:r>
              <a:rPr lang="en-US" altLang="zh-CN" sz="2000" b="1" kern="0" dirty="0" err="1">
                <a:solidFill>
                  <a:srgbClr val="333333"/>
                </a:solidFill>
                <a:latin typeface="华文楷体" panose="02010600040101010101" pitchFamily="2" charset="-122"/>
                <a:ea typeface="华文楷体" panose="02010600040101010101" pitchFamily="2" charset="-122"/>
                <a:cs typeface="宋体" panose="02010600030101010101" pitchFamily="2" charset="-122"/>
              </a:rPr>
              <a:t>Input/Output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System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，基本输入输出系统）全称是</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ROM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，是只读存储器基本输入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输出系统的简写，它实际是一组被固化到电脑中，为电脑提供最低级最直接的硬件控制的程序</a:t>
            </a:r>
            <a:r>
              <a:rPr lang="zh-CN" altLang="en-US"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689648" y="3092019"/>
            <a:ext cx="7608356" cy="2785378"/>
          </a:xfrm>
          <a:prstGeom prst="rect">
            <a:avLst/>
          </a:prstGeom>
        </p:spPr>
        <p:txBody>
          <a:bodyPr wrap="square">
            <a:spAutoFit/>
          </a:bodyPr>
          <a:lstStyle/>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自诊断程序：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通过读取</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中的内容识别硬件配置，并对其进行自检和初始化；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CMOS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设置程序：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引导过程中，用特殊热键启动，进行设置后，存入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）系统自举装载程序：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在自检成功后将磁盘相对</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扇区上的引导程序装入内存，让其运行以装入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系统；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主要</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I</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O</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设备的驱动程序和中断服务；</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784830"/>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2. MBR</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nvSpPr>
        <p:spPr>
          <a:xfrm>
            <a:off x="556173" y="2273128"/>
            <a:ext cx="7902433" cy="3530069"/>
          </a:xfrm>
          <a:prstGeom prst="rect">
            <a:avLst/>
          </a:prstGeom>
        </p:spPr>
        <p:txBody>
          <a:bodyPr wrap="square">
            <a:spAutoFit/>
          </a:bodyPr>
          <a:lstStyle/>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主引导扇区位于硬盘的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磁道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柱面</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扇区，共</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512bytes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，由三大部分组成：</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硬盘主引导记录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Master Boot Record</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446bytes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）分区表</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Disk Partition Table</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64bytes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）硬盘有效标志</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Magic Number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主引导扇区包含的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，这</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个区域是操作系统无关的，在每块硬盘上都存在；</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是一段可执行程序，由各个操作系统写入不同的代码。</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的存储空间限制为</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446</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字节，</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所做的唯一的事情就是装载第二引导装载程序。</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3. PBR</a:t>
            </a:r>
            <a:r>
              <a:rPr lang="zh-CN"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4" name="矩形 3"/>
          <p:cNvSpPr/>
          <p:nvPr/>
        </p:nvSpPr>
        <p:spPr>
          <a:xfrm>
            <a:off x="1202915" y="2468813"/>
            <a:ext cx="6535617" cy="2800767"/>
          </a:xfrm>
          <a:prstGeom prst="rect">
            <a:avLst/>
          </a:prstGeom>
        </p:spPr>
        <p:txBody>
          <a:bodyPr wrap="square">
            <a:spAutoFit/>
          </a:bodyPr>
          <a:lstStyle/>
          <a:p>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Partition Boot Record</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）是各个分区自己的引导记录，又称分区引导记录。它是操作系统的引导过程的一个环节，系统启动时顺序</a:t>
            </a:r>
            <a:r>
              <a:rPr lang="en-US" altLang="zh-CN" sz="2200" b="1" kern="0" dirty="0">
                <a:solidFill>
                  <a:srgbClr val="FF0000"/>
                </a:solidFill>
                <a:highlight>
                  <a:srgbClr val="FFFF00"/>
                </a:highlight>
                <a:latin typeface="华文楷体" panose="02010600040101010101" pitchFamily="2" charset="-122"/>
                <a:ea typeface="华文楷体" panose="02010600040101010101" pitchFamily="2" charset="-122"/>
                <a:cs typeface="Arial" panose="020B0604020202020204" pitchFamily="34" charset="0"/>
              </a:rPr>
              <a:t> BIOS -&gt; MBR -&gt; DPT -&gt; PBR-&gt; </a:t>
            </a:r>
            <a:r>
              <a:rPr lang="zh-CN" altLang="zh-CN" sz="2200" b="1" kern="0" dirty="0">
                <a:solidFill>
                  <a:srgbClr val="FF0000"/>
                </a:solidFill>
                <a:highlight>
                  <a:srgbClr val="FFFF00"/>
                </a:highlight>
                <a:latin typeface="华文楷体" panose="02010600040101010101" pitchFamily="2" charset="-122"/>
                <a:ea typeface="华文楷体" panose="02010600040101010101" pitchFamily="2" charset="-122"/>
                <a:cs typeface="Arial" panose="020B0604020202020204" pitchFamily="34" charset="0"/>
              </a:rPr>
              <a:t>寻找根目录下的可用于引导的程序。</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它是由</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FORMAT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高级格式化命令写在各个分区开始处第一个扇区（比如说主分区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从</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0</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柱面</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扇区）开始</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那么</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区逻辑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扇区就是</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所存放的位置）的一段数据</a:t>
            </a:r>
            <a:endParaRPr lang="zh-CN" altLang="en-US" sz="22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MBR</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2" name="矩形 1"/>
          <p:cNvSpPr/>
          <p:nvPr/>
        </p:nvSpPr>
        <p:spPr>
          <a:xfrm>
            <a:off x="945885" y="2294023"/>
            <a:ext cx="7455430" cy="3554819"/>
          </a:xfrm>
          <a:prstGeom prst="rect">
            <a:avLst/>
          </a:prstGeom>
        </p:spPr>
        <p:txBody>
          <a:bodyPr wrap="square">
            <a:spAutoFit/>
          </a:bodyPr>
          <a:lstStyle/>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这是一种传统的引导方式，这种引导方式会读取磁盘中特定位置上储存的汇编程序实现操作系统引导，当在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BIOS</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中设置引导方式为</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Legacy</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时会采用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引导方式</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。计算机启动时会读取磁盘第一扇区中的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主引导记录，其中的汇编程序会执行特定引导功能，如：执行激活分区的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、寻找特定启动程序或加载引导菜单。计算机会按照引导中的指令一步一步启动操作系统。说简单一点这种引导方式（按照</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BIOS-&gt;MBR-&gt;PBR-&gt;OS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顺序将计算机的控制权依次传递）就是认位置不认人的一种启动方式，所以比较容易受到病毒与恶意程序的攻击。</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a:t>
            </a:r>
            <a:r>
              <a:rPr lang="en-US" altLang="zh-CN" sz="2400" b="1" dirty="0">
                <a:solidFill>
                  <a:srgbClr val="7030A0"/>
                </a:solidFill>
                <a:latin typeface="华文楷体" panose="02010600040101010101" pitchFamily="2" charset="-122"/>
                <a:ea typeface="华文楷体" panose="02010600040101010101" pitchFamily="2" charset="-122"/>
              </a:rPr>
              <a:t>UEFI </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4" name="矩形 3"/>
          <p:cNvSpPr/>
          <p:nvPr/>
        </p:nvSpPr>
        <p:spPr>
          <a:xfrm>
            <a:off x="941529" y="2530874"/>
            <a:ext cx="7194043" cy="2308324"/>
          </a:xfrm>
          <a:prstGeom prst="rect">
            <a:avLst/>
          </a:prstGeom>
        </p:spPr>
        <p:txBody>
          <a:bodyPr wrap="square">
            <a:spAutoFit/>
          </a:bodyPr>
          <a:lstStyle/>
          <a:p>
            <a:r>
              <a:rPr lang="en-US" altLang="zh-CN" sz="24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新型</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，全称“统一的可扩展固件接口</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，这是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 Intel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为个人电脑固件提出的启动系统的建议标准。其主要目的是为了在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windows</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系统加载</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之前，提供操作系统启动服务。从</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启动的硬盘必须是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GPT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格式，必须是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 7/8/10 64</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不支持</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32</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位系统。</a:t>
            </a:r>
            <a:endParaRPr lang="zh-CN" altLang="en-US" sz="24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4" y="1116067"/>
            <a:ext cx="3300915"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grpSp>
        <p:nvGrpSpPr>
          <p:cNvPr id="4" name="组合 117"/>
          <p:cNvGrpSpPr/>
          <p:nvPr/>
        </p:nvGrpSpPr>
        <p:grpSpPr bwMode="auto">
          <a:xfrm>
            <a:off x="978101" y="3183467"/>
            <a:ext cx="6235500" cy="2852473"/>
            <a:chOff x="0" y="0"/>
            <a:chExt cx="53105" cy="23887"/>
          </a:xfrm>
        </p:grpSpPr>
        <p:grpSp>
          <p:nvGrpSpPr>
            <p:cNvPr id="6" name="组合 114"/>
            <p:cNvGrpSpPr/>
            <p:nvPr/>
          </p:nvGrpSpPr>
          <p:grpSpPr bwMode="auto">
            <a:xfrm>
              <a:off x="0" y="0"/>
              <a:ext cx="53105" cy="23887"/>
              <a:chOff x="0" y="0"/>
              <a:chExt cx="53105" cy="23887"/>
            </a:xfrm>
          </p:grpSpPr>
          <p:pic>
            <p:nvPicPr>
              <p:cNvPr id="24" name="图片 24" descr="http://c.biancheng.net/uploads/allimg/181012/2-1Q012154TC11.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7051" y="1238"/>
                <a:ext cx="26054" cy="139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9"/>
              <p:cNvGrpSpPr/>
              <p:nvPr/>
            </p:nvGrpSpPr>
            <p:grpSpPr bwMode="auto">
              <a:xfrm>
                <a:off x="0" y="0"/>
                <a:ext cx="34188" cy="23887"/>
                <a:chOff x="0" y="0"/>
                <a:chExt cx="34188" cy="23887"/>
              </a:xfrm>
            </p:grpSpPr>
            <p:pic>
              <p:nvPicPr>
                <p:cNvPr id="27" name="图片 27" descr="http://c.biancheng.net/uploads/allimg/181012/2-1Q012154JE5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310" cy="154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7"/>
                <p:cNvSpPr txBox="1">
                  <a:spLocks noChangeArrowheads="1"/>
                </p:cNvSpPr>
                <p:nvPr/>
              </p:nvSpPr>
              <p:spPr bwMode="auto">
                <a:xfrm>
                  <a:off x="13144" y="20193"/>
                  <a:ext cx="21044"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图</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10-1 </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机械硬盘</a:t>
                  </a:r>
                  <a:endParaRPr kumimoji="0" lang="zh-CN" altLang="zh-CN" b="0" i="0" u="none" strike="noStrike" cap="none" normalizeH="0" baseline="0">
                    <a:ln>
                      <a:noFill/>
                    </a:ln>
                    <a:solidFill>
                      <a:schemeClr val="tx1"/>
                    </a:solidFill>
                    <a:effectLst/>
                    <a:latin typeface="Arial" panose="020B0604020202020204" pitchFamily="34" charset="0"/>
                  </a:endParaRPr>
                </a:p>
              </p:txBody>
            </p:sp>
          </p:grpSp>
        </p:grpSp>
        <p:sp>
          <p:nvSpPr>
            <p:cNvPr id="7" name="Text Box 8"/>
            <p:cNvSpPr txBox="1">
              <a:spLocks noChangeArrowheads="1"/>
            </p:cNvSpPr>
            <p:nvPr/>
          </p:nvSpPr>
          <p:spPr bwMode="auto">
            <a:xfrm>
              <a:off x="4286" y="16287"/>
              <a:ext cx="9430"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a</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33052" y="16859"/>
              <a:ext cx="15532"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b</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grpSp>
      <p:sp>
        <p:nvSpPr>
          <p:cNvPr id="14" name="矩形 13"/>
          <p:cNvSpPr/>
          <p:nvPr/>
        </p:nvSpPr>
        <p:spPr>
          <a:xfrm>
            <a:off x="1147323" y="1750362"/>
            <a:ext cx="6501425" cy="830997"/>
          </a:xfrm>
          <a:prstGeom prst="rect">
            <a:avLst/>
          </a:prstGeom>
        </p:spPr>
        <p:txBody>
          <a:bodyPr wrap="square">
            <a:spAutoFit/>
          </a:bodyPr>
          <a:lstStyle/>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机械硬盘主要由磁盘盘片、磁头、主轴与传动轴等组成，数据就存放在磁盘盘片中。</a:t>
            </a:r>
            <a:endParaRPr lang="zh-CN" altLang="en-US" sz="2400"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pic>
        <p:nvPicPr>
          <p:cNvPr id="4" name="BIOS与UEFI的区别">
            <a:hlinkClick r:id="" action="ppaction://media"/>
          </p:cNvPr>
          <p:cNvPicPr>
            <a:picLocks noGrp="1" noChangeAspect="1"/>
          </p:cNvPicPr>
          <p:nvPr>
            <p:ph sz="quarter" idx="13"/>
            <a:videoFile r:link="rId1"/>
            <p:extLst>
              <p:ext uri="{DAA4B4D4-6D71-4841-9C94-3DE7FCFB9230}">
                <p14:media xmlns:p14="http://schemas.microsoft.com/office/powerpoint/2010/main" r:embed="rId2">
                  <p14:trim st="42395.000000"/>
                </p14:media>
              </p:ext>
            </p:extLst>
          </p:nvPr>
        </p:nvPicPr>
        <p:blipFill>
          <a:blip r:embed="rId3"/>
          <a:stretch>
            <a:fillRect/>
          </a:stretch>
        </p:blipFill>
        <p:spPr>
          <a:xfrm>
            <a:off x="311150" y="1038224"/>
            <a:ext cx="8873937" cy="499427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2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直连附加存储</a:t>
            </a:r>
            <a:r>
              <a:rPr lang="en-US" altLang="zh-CN" sz="2400" b="1" dirty="0">
                <a:solidFill>
                  <a:srgbClr val="6C0000"/>
                </a:solidFill>
                <a:latin typeface="华文楷体" panose="02010600040101010101" pitchFamily="2" charset="-122"/>
                <a:ea typeface="华文楷体" panose="02010600040101010101" pitchFamily="2" charset="-122"/>
              </a:rPr>
              <a:t>DAS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39929" y="1610941"/>
            <a:ext cx="6767899" cy="1323439"/>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直接网络存储</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(DAS)</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是指将存储设备通过</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SCSI</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接口或光纤通道</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直接连接到服务器</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上的方式。这种连接方式主要应用于</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单机或</a:t>
            </a:r>
            <a:r>
              <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多</a:t>
            </a:r>
            <a:r>
              <a:rPr lang="zh-CN"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台主机的集群环</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境中，主要优点是存储容量扩展的实施简单，投入成本少，见效快</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2410001" y="3014217"/>
            <a:ext cx="3669066" cy="384378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网络附加存储</a:t>
            </a:r>
            <a:r>
              <a:rPr lang="en-US" altLang="zh-CN" sz="2400" b="1" dirty="0">
                <a:solidFill>
                  <a:srgbClr val="6C0000"/>
                </a:solidFill>
                <a:latin typeface="华文楷体" panose="02010600040101010101" pitchFamily="2" charset="-122"/>
                <a:ea typeface="华文楷体" panose="02010600040101010101" pitchFamily="2" charset="-122"/>
              </a:rPr>
              <a:t>NAS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18196" y="1531105"/>
            <a:ext cx="7711404" cy="1323439"/>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网络附加存储</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是一种将分布、独立的数据整合为大型、集中化管理的</a:t>
            </a:r>
            <a:r>
              <a:rPr lang="zh-CN" altLang="zh-CN" sz="2000" b="1" dirty="0">
                <a:solidFill>
                  <a:srgbClr val="FF0000"/>
                </a:solidFill>
                <a:latin typeface="华文楷体" panose="02010600040101010101" pitchFamily="2" charset="-122"/>
                <a:ea typeface="华文楷体" panose="02010600040101010101" pitchFamily="2" charset="-122"/>
              </a:rPr>
              <a:t>数据中心</a:t>
            </a:r>
            <a:r>
              <a:rPr lang="zh-CN" altLang="zh-CN" sz="2000" b="1" dirty="0">
                <a:latin typeface="华文楷体" panose="02010600040101010101" pitchFamily="2" charset="-122"/>
                <a:ea typeface="华文楷体" panose="02010600040101010101" pitchFamily="2" charset="-122"/>
              </a:rPr>
              <a:t>，以便于对不同主机和应用服务器进行访问的技术。</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中服务器与存储之间的通信</a:t>
            </a:r>
            <a:r>
              <a:rPr lang="zh-CN" altLang="zh-CN" sz="2000" b="1" dirty="0">
                <a:solidFill>
                  <a:srgbClr val="FF0000"/>
                </a:solidFill>
                <a:latin typeface="华文楷体" panose="02010600040101010101" pitchFamily="2" charset="-122"/>
                <a:ea typeface="华文楷体" panose="02010600040101010101" pitchFamily="2" charset="-122"/>
              </a:rPr>
              <a:t>使用</a:t>
            </a:r>
            <a:r>
              <a:rPr lang="en-US" altLang="zh-CN" sz="2000" b="1" dirty="0">
                <a:solidFill>
                  <a:srgbClr val="FF0000"/>
                </a:solidFill>
                <a:latin typeface="华文楷体" panose="02010600040101010101" pitchFamily="2" charset="-122"/>
                <a:ea typeface="华文楷体" panose="02010600040101010101" pitchFamily="2" charset="-122"/>
              </a:rPr>
              <a:t>TCP/IP</a:t>
            </a:r>
            <a:r>
              <a:rPr lang="zh-CN" altLang="zh-CN" sz="2000" b="1" dirty="0">
                <a:solidFill>
                  <a:srgbClr val="FF0000"/>
                </a:solidFill>
                <a:latin typeface="华文楷体" panose="02010600040101010101" pitchFamily="2" charset="-122"/>
                <a:ea typeface="华文楷体" panose="02010600040101010101" pitchFamily="2" charset="-122"/>
              </a:rPr>
              <a:t>协议，数据处理是</a:t>
            </a:r>
            <a:r>
              <a:rPr lang="en-US" altLang="zh-CN" sz="2000" b="1" dirty="0">
                <a:solidFill>
                  <a:srgbClr val="FF0000"/>
                </a:solidFill>
                <a:latin typeface="华文楷体" panose="02010600040101010101" pitchFamily="2" charset="-122"/>
                <a:ea typeface="华文楷体" panose="02010600040101010101" pitchFamily="2" charset="-122"/>
              </a:rPr>
              <a:t>“</a:t>
            </a:r>
            <a:r>
              <a:rPr lang="zh-CN" altLang="zh-CN" sz="2000" b="1" dirty="0">
                <a:solidFill>
                  <a:srgbClr val="FF0000"/>
                </a:solidFill>
                <a:latin typeface="华文楷体" panose="02010600040101010101" pitchFamily="2" charset="-122"/>
                <a:ea typeface="华文楷体" panose="02010600040101010101" pitchFamily="2" charset="-122"/>
              </a:rPr>
              <a:t>文件级</a:t>
            </a:r>
            <a:r>
              <a:rPr lang="en-US" altLang="zh-CN" sz="2000" b="1" dirty="0">
                <a:solidFill>
                  <a:srgbClr val="FF0000"/>
                </a:solidFill>
                <a:latin typeface="华文楷体" panose="02010600040101010101" pitchFamily="2" charset="-122"/>
                <a:ea typeface="华文楷体" panose="02010600040101010101" pitchFamily="2" charset="-122"/>
              </a:rPr>
              <a:t>”</a:t>
            </a:r>
            <a:endParaRPr lang="en-US" altLang="zh-CN" sz="2000" b="1" dirty="0">
              <a:solidFill>
                <a:srgbClr val="FF000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4219" y="2479951"/>
            <a:ext cx="4372388" cy="4328519"/>
          </a:xfrm>
          <a:prstGeom prst="rect">
            <a:avLst/>
          </a:prstGeom>
          <a:solidFill>
            <a:schemeClr val="bg1"/>
          </a:solid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存储区域网络</a:t>
            </a:r>
            <a:r>
              <a:rPr lang="en-US" altLang="zh-CN" sz="2000" b="1" dirty="0">
                <a:solidFill>
                  <a:srgbClr val="6C0000"/>
                </a:solidFill>
                <a:latin typeface="华文楷体" panose="02010600040101010101" pitchFamily="2" charset="-122"/>
                <a:ea typeface="华文楷体" panose="02010600040101010101" pitchFamily="2" charset="-122"/>
              </a:rPr>
              <a:t>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38177" y="1505368"/>
            <a:ext cx="7371290"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rPr>
              <a:t>SAN(Storage Area Network</a:t>
            </a:r>
            <a:r>
              <a:rPr lang="zh-CN" altLang="zh-CN" sz="2000" b="1" dirty="0">
                <a:latin typeface="华文楷体" panose="02010600040101010101" pitchFamily="2" charset="-122"/>
                <a:ea typeface="华文楷体" panose="02010600040101010101" pitchFamily="2" charset="-122"/>
              </a:rPr>
              <a:t>，存储区域网络</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，通常</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由</a:t>
            </a:r>
            <a:r>
              <a:rPr lang="en-US" altLang="zh-CN" sz="2000" b="1" dirty="0">
                <a:latin typeface="华文楷体" panose="02010600040101010101" pitchFamily="2" charset="-122"/>
                <a:ea typeface="华文楷体" panose="02010600040101010101" pitchFamily="2" charset="-122"/>
              </a:rPr>
              <a:t>RAID</a:t>
            </a:r>
            <a:r>
              <a:rPr lang="zh-CN" altLang="zh-CN" sz="2000" b="1" dirty="0">
                <a:latin typeface="华文楷体" panose="02010600040101010101" pitchFamily="2" charset="-122"/>
                <a:ea typeface="华文楷体" panose="02010600040101010101" pitchFamily="2" charset="-122"/>
              </a:rPr>
              <a:t>阵列连接光纤通道</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Fibre</a:t>
            </a:r>
            <a:r>
              <a:rPr lang="en-US" altLang="zh-CN" sz="2000" b="1" dirty="0">
                <a:latin typeface="华文楷体" panose="02010600040101010101" pitchFamily="2" charset="-122"/>
                <a:ea typeface="华文楷体" panose="02010600040101010101" pitchFamily="2" charset="-122"/>
              </a:rPr>
              <a:t> Channel)</a:t>
            </a:r>
            <a:r>
              <a:rPr lang="zh-CN" altLang="zh-CN" sz="2000" b="1" dirty="0">
                <a:latin typeface="华文楷体" panose="02010600040101010101" pitchFamily="2" charset="-122"/>
                <a:ea typeface="华文楷体" panose="02010600040101010101" pitchFamily="2" charset="-122"/>
              </a:rPr>
              <a:t>组成，</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和服务器以及客户机的数据通信通过</a:t>
            </a:r>
            <a:r>
              <a:rPr lang="en-US" altLang="zh-CN" sz="2000" b="1" dirty="0">
                <a:solidFill>
                  <a:srgbClr val="FF0000"/>
                </a:solidFill>
                <a:latin typeface="华文楷体" panose="02010600040101010101" pitchFamily="2" charset="-122"/>
                <a:ea typeface="华文楷体" panose="02010600040101010101" pitchFamily="2" charset="-122"/>
              </a:rPr>
              <a:t>SCSI</a:t>
            </a:r>
            <a:r>
              <a:rPr lang="zh-CN" altLang="zh-CN" sz="2000" b="1" dirty="0">
                <a:solidFill>
                  <a:srgbClr val="FF0000"/>
                </a:solidFill>
                <a:latin typeface="华文楷体" panose="02010600040101010101" pitchFamily="2" charset="-122"/>
                <a:ea typeface="华文楷体" panose="02010600040101010101" pitchFamily="2" charset="-122"/>
              </a:rPr>
              <a:t>命令而非</a:t>
            </a:r>
            <a:r>
              <a:rPr lang="en-US" altLang="zh-CN" sz="2000" b="1" dirty="0">
                <a:solidFill>
                  <a:srgbClr val="FF0000"/>
                </a:solidFill>
                <a:latin typeface="华文楷体" panose="02010600040101010101" pitchFamily="2" charset="-122"/>
                <a:ea typeface="华文楷体" panose="02010600040101010101" pitchFamily="2" charset="-122"/>
              </a:rPr>
              <a:t>TCP/IP</a:t>
            </a:r>
            <a:r>
              <a:rPr lang="zh-CN" altLang="zh-CN" sz="2000" b="1" dirty="0">
                <a:solidFill>
                  <a:srgbClr val="FF0000"/>
                </a:solidFill>
                <a:latin typeface="华文楷体" panose="02010600040101010101" pitchFamily="2" charset="-122"/>
                <a:ea typeface="华文楷体" panose="02010600040101010101" pitchFamily="2" charset="-122"/>
              </a:rPr>
              <a:t>，数据处理是</a:t>
            </a:r>
            <a:r>
              <a:rPr lang="en-US" altLang="zh-CN" sz="2000" b="1" dirty="0">
                <a:solidFill>
                  <a:srgbClr val="FF0000"/>
                </a:solidFill>
                <a:latin typeface="华文楷体" panose="02010600040101010101" pitchFamily="2" charset="-122"/>
                <a:ea typeface="华文楷体" panose="02010600040101010101" pitchFamily="2" charset="-122"/>
              </a:rPr>
              <a:t>“</a:t>
            </a:r>
            <a:r>
              <a:rPr lang="zh-CN" altLang="zh-CN" sz="2000" b="1" dirty="0">
                <a:solidFill>
                  <a:srgbClr val="FF0000"/>
                </a:solidFill>
                <a:latin typeface="华文楷体" panose="02010600040101010101" pitchFamily="2" charset="-122"/>
                <a:ea typeface="华文楷体" panose="02010600040101010101" pitchFamily="2" charset="-122"/>
              </a:rPr>
              <a:t>块级</a:t>
            </a:r>
            <a:r>
              <a:rPr lang="en-US" altLang="zh-CN" sz="2000" b="1" dirty="0">
                <a:solidFill>
                  <a:srgbClr val="FF0000"/>
                </a:solidFill>
                <a:latin typeface="华文楷体" panose="02010600040101010101" pitchFamily="2" charset="-122"/>
                <a:ea typeface="华文楷体" panose="02010600040101010101" pitchFamily="2" charset="-122"/>
              </a:rPr>
              <a:t>”</a:t>
            </a:r>
            <a:endParaRPr lang="en-US" altLang="zh-CN" sz="2000" b="1" dirty="0">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106" y="2521031"/>
            <a:ext cx="3917685" cy="4336969"/>
          </a:xfrm>
          <a:prstGeom prst="rect">
            <a:avLst/>
          </a:prstGeom>
          <a:solidFill>
            <a:schemeClr val="bg1"/>
          </a:solid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935836"/>
            <a:ext cx="3732071" cy="400110"/>
          </a:xfrm>
          <a:prstGeom prst="rect">
            <a:avLst/>
          </a:prstGeom>
          <a:noFill/>
          <a:ln w="9525">
            <a:noFill/>
            <a:miter lim="800000"/>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新的网络存储技术</a:t>
            </a:r>
            <a:r>
              <a:rPr lang="en-US" altLang="zh-CN" sz="2000" b="1" dirty="0">
                <a:solidFill>
                  <a:srgbClr val="6C0000"/>
                </a:solidFill>
                <a:latin typeface="华文楷体" panose="02010600040101010101" pitchFamily="2" charset="-122"/>
                <a:ea typeface="华文楷体" panose="02010600040101010101" pitchFamily="2" charset="-122"/>
              </a:rPr>
              <a:t>IP—SAN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753941" y="99695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07037" y="1406260"/>
            <a:ext cx="7575938"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网络存储的发展产生了一种新技术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是以</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为基础的</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存储方案，是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存储技术应用的第三阶段，是完全的</a:t>
            </a:r>
            <a:r>
              <a:rPr lang="zh-CN" altLang="zh-CN" sz="20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端到端的、基于</a:t>
            </a:r>
            <a:r>
              <a:rPr lang="en-US" altLang="zh-CN" sz="20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的全球</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762212" y="2354814"/>
            <a:ext cx="5523809" cy="501904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ln>
        </p:spPr>
        <p:txBody>
          <a:bodyPr wrap="square">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云存储</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460161"/>
            <a:ext cx="7389671" cy="2015936"/>
          </a:xfrm>
          <a:prstGeom prst="rect">
            <a:avLst/>
          </a:prstGeom>
        </p:spPr>
        <p:txBody>
          <a:bodyPr wrap="square">
            <a:spAutoFit/>
          </a:bodyPr>
          <a:lstStyle/>
          <a:p>
            <a:pPr>
              <a:lnSpc>
                <a:spcPct val="125000"/>
              </a:lnSpc>
              <a:spcAft>
                <a:spcPts val="0"/>
              </a:spcAft>
            </a:pP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云存储是在云计算</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(Cloud computing)</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概念上延伸和发展出来的一个新的概念。云计算是分布式处理、并行处理和网格计算的发展，是透过网络将庞大的计算处理程序自动分拆成无数个较小的子程序，再交由多部服务器所组成的庞大系统经计算分析之后将处理结果回传给用户。</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pic>
        <p:nvPicPr>
          <p:cNvPr id="9" name="图片 8" descr="https://ss2.bdstatic.com/70cFvnSh_Q1YnxGkpoWK1HF6hhy/it/u=2242366592,2858387722&amp;fm=26&amp;gp=0.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34144" y="3179022"/>
            <a:ext cx="5681698" cy="3158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72661" y="996554"/>
            <a:ext cx="887133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假设一个磁盘组共有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100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个柱面，每个柱面有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8</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个磁道（表示有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8</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个盘面），每个盘面</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被分成</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4</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个扇区。若逻辑记录的大小与扇区大小一致，柱面、磁道、扇区的编号均从“</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开始，</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现用字长为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位的</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200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199</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组成位示图来指示磁盘空间的使用</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情况。请问：</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文件系统发现位示图中</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15</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7</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位为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而准备分配给某一记录时，该记录会</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存放到磁盘的哪一块上</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此块的物理位置</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柱面号，磁头号和扇区号</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如何</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删除文件时要归还存储空间，</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56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柱面</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磁道</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3</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扇区的块就变成了空闲块，</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此时，位示图中几字几位应由</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改为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endParaRPr kumimoji="0" lang="en-US" altLang="zh-CN" sz="16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6925" y="3678010"/>
            <a:ext cx="4576692" cy="3179990"/>
          </a:xfrm>
          <a:prstGeom prst="rect">
            <a:avLst/>
          </a:prstGeom>
        </p:spPr>
      </p:pic>
      <p:sp>
        <p:nvSpPr>
          <p:cNvPr id="3" name="文本框 2"/>
          <p:cNvSpPr txBox="1"/>
          <p:nvPr/>
        </p:nvSpPr>
        <p:spPr>
          <a:xfrm>
            <a:off x="631369" y="336034"/>
            <a:ext cx="994183" cy="369332"/>
          </a:xfrm>
          <a:prstGeom prst="rect">
            <a:avLst/>
          </a:prstGeom>
          <a:noFill/>
        </p:spPr>
        <p:txBody>
          <a:bodyPr wrap="none" rtlCol="0">
            <a:spAutoFit/>
          </a:bodyPr>
          <a:lstStyle/>
          <a:p>
            <a:r>
              <a:rPr lang="zh-CN" altLang="en-US" b="1" dirty="0">
                <a:solidFill>
                  <a:schemeClr val="bg1"/>
                </a:solidFill>
              </a:rPr>
              <a:t>思考题</a:t>
            </a:r>
            <a:r>
              <a:rPr lang="en-US" altLang="zh-CN" b="1" dirty="0">
                <a:solidFill>
                  <a:schemeClr val="bg1"/>
                </a:solidFill>
              </a:rPr>
              <a:t>2</a:t>
            </a:r>
            <a:endParaRPr lang="zh-CN" altLang="en-US" b="1"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831456"/>
            <a:ext cx="8414658" cy="3415030"/>
          </a:xfrm>
          <a:prstGeom prst="rect">
            <a:avLst/>
          </a:prstGeom>
        </p:spPr>
        <p:txBody>
          <a:bodyPr wrap="square">
            <a:spAutoFit/>
          </a:bodyPr>
          <a:lstStyle/>
          <a:p>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答案：</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15×</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字长</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+7</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15×16+7</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柱面号＝［块号／每柱面扇区数］＝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(8×4)]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磁头号＝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 mod 32)</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扇区号＝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 32)</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 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所以该记录会存放在</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块上，即在</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7</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柱面，</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磁头</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扇区上。</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块号＝柱面号</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每柱面扇区数＋磁头号</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扇区号＝</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56×(8×4)</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6×4+3</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1819 </a:t>
            </a:r>
            <a:r>
              <a:rPr lang="zh-CN" altLang="zh-CN" b="1" dirty="0">
                <a:solidFill>
                  <a:srgbClr val="FF0000"/>
                </a:solidFill>
                <a:highlight>
                  <a:srgbClr val="FFFF00"/>
                </a:highlight>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字号＝</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块号／字长</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[1819</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16]</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113</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位号＝块号</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字长＝</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1819</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mod 16=11</a:t>
            </a:r>
            <a:r>
              <a:rPr lang="zh-CN" altLang="zh-CN" b="1" dirty="0">
                <a:solidFill>
                  <a:srgbClr val="FF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所以位示图中</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113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字</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位应由</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变成０。</a:t>
            </a:r>
            <a:b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br>
            <a:endParaRPr lang="zh-CN" altLang="en-US" b="1" dirty="0">
              <a:latin typeface="仿宋" panose="02010609060101010101" pitchFamily="49" charset="-122"/>
              <a:ea typeface="仿宋"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7805" y="377348"/>
            <a:ext cx="1927265" cy="507831"/>
          </a:xfrm>
        </p:spPr>
        <p:txBody>
          <a:bodyPr/>
          <a:lstStyle/>
          <a:p>
            <a:r>
              <a:rPr lang="zh-CN" altLang="en-US" dirty="0"/>
              <a:t>硬盘分类</a:t>
            </a:r>
            <a:endParaRPr lang="zh-CN" altLang="en-US" dirty="0"/>
          </a:p>
        </p:txBody>
      </p:sp>
      <p:sp>
        <p:nvSpPr>
          <p:cNvPr id="4" name="矩形 3"/>
          <p:cNvSpPr/>
          <p:nvPr/>
        </p:nvSpPr>
        <p:spPr>
          <a:xfrm>
            <a:off x="329046" y="1071288"/>
            <a:ext cx="7342413" cy="923330"/>
          </a:xfrm>
          <a:prstGeom prst="rect">
            <a:avLst/>
          </a:prstGeom>
        </p:spPr>
        <p:txBody>
          <a:bodyPr wrap="square">
            <a:spAutoFit/>
          </a:bodyPr>
          <a:lstStyle/>
          <a:p>
            <a:r>
              <a:rPr lang="zh-CN" altLang="zh-CN" dirty="0">
                <a:solidFill>
                  <a:srgbClr val="000000"/>
                </a:solidFill>
                <a:ea typeface="宋体" panose="02010600030101010101" pitchFamily="2" charset="-122"/>
                <a:cs typeface="Times New Roman" panose="02020603050405020304" pitchFamily="18" charset="0"/>
              </a:rPr>
              <a:t>机械硬盘通过接口与计算机主板进行连接。硬盘的读取和写入速度与接口有很大关系。目前，常见的机械硬盘接口有以下几种：</a:t>
            </a:r>
            <a:br>
              <a:rPr lang="en-US" altLang="zh-CN" dirty="0">
                <a:solidFill>
                  <a:srgbClr val="000000"/>
                </a:solidFill>
                <a:latin typeface="宋体" panose="02010600030101010101" pitchFamily="2" charset="-122"/>
                <a:cs typeface="Times New Roman" panose="02020603050405020304" pitchFamily="18" charset="0"/>
              </a:rPr>
            </a:br>
            <a:endParaRPr lang="zh-CN" altLang="en-US" dirty="0"/>
          </a:p>
        </p:txBody>
      </p:sp>
      <p:sp>
        <p:nvSpPr>
          <p:cNvPr id="5" name="Rectangle 4"/>
          <p:cNvSpPr>
            <a:spLocks noChangeArrowheads="1"/>
          </p:cNvSpPr>
          <p:nvPr/>
        </p:nvSpPr>
        <p:spPr bwMode="auto">
          <a:xfrm>
            <a:off x="95003" y="1884653"/>
            <a:ext cx="795602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IDE</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接口（</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Integrated Drive </a:t>
            </a:r>
            <a:r>
              <a:rPr kumimoji="0" lang="en-US" altLang="zh-CN" b="0" i="0" u="none" strike="noStrike" cap="none" normalizeH="0" baseline="0" dirty="0" err="1">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Eectronics</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，并口，即电子集成驱动器）</a:t>
            </a:r>
            <a:endPar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也称作 </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"ATA</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或 </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"PATA</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，是早期机械硬盘的主要接口，</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ATA133 </a:t>
            </a:r>
            <a:endPar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硬盘的理论速度可以达到 </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133MB/s</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（此速度为理论平均值），</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IDE </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硬盘接</a:t>
            </a:r>
            <a:endPar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口如图</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10-2 </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所示。</a:t>
            </a:r>
            <a:endParaRPr kumimoji="0" lang="zh-CN" altLang="en-US"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b="0" i="0" u="none" strike="noStrike" cap="none" normalizeH="0" baseline="0" dirty="0">
              <a:ln>
                <a:noFill/>
              </a:ln>
              <a:solidFill>
                <a:schemeClr val="tx1"/>
              </a:solidFill>
              <a:effectLst/>
            </a:endParaRPr>
          </a:p>
        </p:txBody>
      </p:sp>
      <p:grpSp>
        <p:nvGrpSpPr>
          <p:cNvPr id="6" name="组合 127"/>
          <p:cNvGrpSpPr/>
          <p:nvPr/>
        </p:nvGrpSpPr>
        <p:grpSpPr bwMode="auto">
          <a:xfrm>
            <a:off x="1436755" y="3463273"/>
            <a:ext cx="5272520" cy="2838964"/>
            <a:chOff x="0" y="0"/>
            <a:chExt cx="34842" cy="19927"/>
          </a:xfrm>
        </p:grpSpPr>
        <p:sp>
          <p:nvSpPr>
            <p:cNvPr id="7" name="Text Box 3"/>
            <p:cNvSpPr txBox="1">
              <a:spLocks noChangeArrowheads="1"/>
            </p:cNvSpPr>
            <p:nvPr/>
          </p:nvSpPr>
          <p:spPr bwMode="auto">
            <a:xfrm>
              <a:off x="6191" y="17335"/>
              <a:ext cx="21050" cy="2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 </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10-2 IDE</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硬盘接口</a:t>
              </a:r>
              <a:endParaRPr kumimoji="0" lang="zh-CN" altLang="en-US" b="0" i="0" u="none" strike="noStrike" cap="none" normalizeH="0" baseline="0" dirty="0">
                <a:ln>
                  <a:noFill/>
                </a:ln>
                <a:solidFill>
                  <a:schemeClr val="tx1"/>
                </a:solidFill>
                <a:effectLst/>
                <a:latin typeface="Arial" panose="020B0604020202020204" pitchFamily="34" charset="0"/>
              </a:endParaRPr>
            </a:p>
          </p:txBody>
        </p:sp>
        <p:pic>
          <p:nvPicPr>
            <p:cNvPr id="16" name="图片 16" descr="http://c.biancheng.net/uploads/allimg/181012/2-1Q01215521J45.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4842" cy="1533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6"/>
          <p:cNvSpPr>
            <a:spLocks noChangeArrowheads="1"/>
          </p:cNvSpPr>
          <p:nvPr/>
        </p:nvSpPr>
        <p:spPr bwMode="auto">
          <a:xfrm>
            <a:off x="95003" y="26885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39004"/>
            <a:ext cx="5701478" cy="507831"/>
          </a:xfrm>
        </p:spPr>
        <p:txBody>
          <a:bodyPr/>
          <a:lstStyle/>
          <a:p>
            <a:r>
              <a:rPr lang="zh-CN" altLang="en-US" dirty="0"/>
              <a:t>硬盘的分类</a:t>
            </a:r>
            <a:endParaRPr lang="zh-CN" altLang="en-US" dirty="0"/>
          </a:p>
        </p:txBody>
      </p:sp>
      <p:sp>
        <p:nvSpPr>
          <p:cNvPr id="4" name="Rectangle 4"/>
          <p:cNvSpPr>
            <a:spLocks noChangeArrowheads="1"/>
          </p:cNvSpPr>
          <p:nvPr/>
        </p:nvSpPr>
        <p:spPr bwMode="auto">
          <a:xfrm>
            <a:off x="145754" y="1275998"/>
            <a:ext cx="80714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SATA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接口（</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Serial ATA</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，串口），是速度更高的硬盘标准，具备了更高</a:t>
            </a:r>
            <a:endPar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的传输速度，并具备了更强的纠错能力。目前已经是 </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SATA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三代，理论传输</a:t>
            </a:r>
            <a:endPar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速度达到 </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600MB/s</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（此速度为理论平均值），如图 </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10-3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所示。</a:t>
            </a:r>
            <a:endParaRPr kumimoji="0" lang="zh-CN" altLang="en-US" b="1"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b="1" i="0" u="none" strike="noStrike" cap="none" normalizeH="0" baseline="0" dirty="0">
              <a:ln>
                <a:noFill/>
              </a:ln>
              <a:solidFill>
                <a:schemeClr val="tx1"/>
              </a:solidFill>
              <a:effectLst/>
              <a:latin typeface="Arial" panose="020B0604020202020204" pitchFamily="34" charset="0"/>
            </a:endParaRPr>
          </a:p>
        </p:txBody>
      </p:sp>
      <p:grpSp>
        <p:nvGrpSpPr>
          <p:cNvPr id="5" name="组合 210"/>
          <p:cNvGrpSpPr/>
          <p:nvPr/>
        </p:nvGrpSpPr>
        <p:grpSpPr bwMode="auto">
          <a:xfrm>
            <a:off x="1560369" y="2807598"/>
            <a:ext cx="5006685" cy="2960612"/>
            <a:chOff x="0" y="0"/>
            <a:chExt cx="26384" cy="22961"/>
          </a:xfrm>
        </p:grpSpPr>
        <p:sp>
          <p:nvSpPr>
            <p:cNvPr id="6" name="Text Box 3"/>
            <p:cNvSpPr txBox="1">
              <a:spLocks noChangeArrowheads="1"/>
            </p:cNvSpPr>
            <p:nvPr/>
          </p:nvSpPr>
          <p:spPr bwMode="auto">
            <a:xfrm>
              <a:off x="2667" y="20097"/>
              <a:ext cx="21050" cy="2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10-3 SATA</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硬盘接口</a:t>
              </a:r>
              <a:endParaRPr kumimoji="0" lang="zh-CN" altLang="en-US" b="0" i="0" u="none" strike="noStrike" cap="none" normalizeH="0" baseline="0" dirty="0">
                <a:ln>
                  <a:noFill/>
                </a:ln>
                <a:solidFill>
                  <a:schemeClr val="tx1"/>
                </a:solidFill>
                <a:effectLst/>
                <a:latin typeface="Arial" panose="020B0604020202020204" pitchFamily="34" charset="0"/>
              </a:endParaRPr>
            </a:p>
          </p:txBody>
        </p:sp>
        <p:pic>
          <p:nvPicPr>
            <p:cNvPr id="11" name="图片 11" descr="http://c.biancheng.net/uploads/allimg/181012/2-1Q012155250523.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6384" cy="1792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a:spLocks noChangeArrowheads="1"/>
          </p:cNvSpPr>
          <p:nvPr/>
        </p:nvSpPr>
        <p:spPr bwMode="auto">
          <a:xfrm>
            <a:off x="495301" y="2695401"/>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b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endParaRPr kumimoji="0" lang="en-US" altLang="zh-CN"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02179" y="375265"/>
            <a:ext cx="5701478" cy="507831"/>
          </a:xfrm>
        </p:spPr>
        <p:txBody>
          <a:bodyPr/>
          <a:lstStyle/>
          <a:p>
            <a:r>
              <a:rPr lang="zh-CN" altLang="en-US" dirty="0"/>
              <a:t>硬盘的分类</a:t>
            </a:r>
            <a:endParaRPr lang="zh-CN" altLang="en-US" dirty="0"/>
          </a:p>
        </p:txBody>
      </p:sp>
      <p:sp>
        <p:nvSpPr>
          <p:cNvPr id="4" name="Rectangle 4"/>
          <p:cNvSpPr>
            <a:spLocks noChangeArrowheads="1"/>
          </p:cNvSpPr>
          <p:nvPr/>
        </p:nvSpPr>
        <p:spPr bwMode="auto">
          <a:xfrm>
            <a:off x="0" y="968117"/>
            <a:ext cx="850264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SCSI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接口（</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Small Computer System Interface</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，小型计算机系统接口），</a:t>
            </a:r>
            <a:endPar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广泛应用在服务器上，具有应用范围广、多任务、带宽大、</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CPU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占用率低及</a:t>
            </a:r>
            <a:endPar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热插拔等优点，理论传输速度达到 </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320MB/s</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，如图 </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10-4 </a:t>
            </a:r>
            <a:r>
              <a:rPr kumimoji="0" lang="zh-CN" altLang="en-US"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所示。</a:t>
            </a:r>
            <a:endParaRPr kumimoji="0" lang="zh-CN" altLang="en-US" b="1"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b="1" i="0" u="none" strike="noStrike" cap="none" normalizeH="0" baseline="0" dirty="0">
              <a:ln>
                <a:noFill/>
              </a:ln>
              <a:solidFill>
                <a:schemeClr val="tx1"/>
              </a:solidFill>
              <a:effectLst/>
              <a:latin typeface="Arial" panose="020B0604020202020204" pitchFamily="34" charset="0"/>
            </a:endParaRPr>
          </a:p>
        </p:txBody>
      </p:sp>
      <p:grpSp>
        <p:nvGrpSpPr>
          <p:cNvPr id="5" name="组合 280"/>
          <p:cNvGrpSpPr/>
          <p:nvPr/>
        </p:nvGrpSpPr>
        <p:grpSpPr bwMode="auto">
          <a:xfrm>
            <a:off x="1239530" y="2351314"/>
            <a:ext cx="5064127" cy="3770112"/>
            <a:chOff x="0" y="0"/>
            <a:chExt cx="31819" cy="24285"/>
          </a:xfrm>
        </p:grpSpPr>
        <p:pic>
          <p:nvPicPr>
            <p:cNvPr id="61" name="图片 61" descr="http://img2018.cnblogs.com/blog/952033/201812/952033-20181210130325224-626582547.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1819" cy="20516"/>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ChangeArrowheads="1"/>
            </p:cNvSpPr>
            <p:nvPr/>
          </p:nvSpPr>
          <p:spPr bwMode="auto">
            <a:xfrm>
              <a:off x="6286" y="21906"/>
              <a:ext cx="21050" cy="2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 </a:t>
              </a:r>
              <a:r>
                <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10-4 SCSI</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硬盘接口</a:t>
              </a:r>
              <a:endParaRPr kumimoji="0" lang="zh-CN" altLang="en-US" b="0" i="0" u="none" strike="noStrike" cap="none" normalizeH="0" baseline="0" dirty="0">
                <a:ln>
                  <a:noFill/>
                </a:ln>
                <a:solidFill>
                  <a:schemeClr val="tx1"/>
                </a:solidFill>
                <a:effectLst/>
                <a:latin typeface="Arial" panose="020B0604020202020204" pitchFamily="34" charset="0"/>
              </a:endParaRPr>
            </a:p>
          </p:txBody>
        </p:sp>
      </p:grpSp>
      <p:sp>
        <p:nvSpPr>
          <p:cNvPr id="7" name="Rectangle 6"/>
          <p:cNvSpPr>
            <a:spLocks noChangeArrowheads="1"/>
          </p:cNvSpPr>
          <p:nvPr/>
        </p:nvSpPr>
        <p:spPr bwMode="auto">
          <a:xfrm>
            <a:off x="0" y="268186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4" y="1116067"/>
            <a:ext cx="3300915"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14" name="矩形 13"/>
          <p:cNvSpPr/>
          <p:nvPr/>
        </p:nvSpPr>
        <p:spPr>
          <a:xfrm>
            <a:off x="582585" y="1575661"/>
            <a:ext cx="7613148" cy="1631216"/>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固态硬盘采用存储芯片进行数据存储。固态硬盘的存储芯片主要分为两种：</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采用闪存作为存储介质的；</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a:t>
            </a:r>
            <a:r>
              <a:rPr lang="en-US" altLang="zh-CN" sz="2000" b="1" dirty="0">
                <a:latin typeface="华文楷体" panose="02010600040101010101" pitchFamily="2" charset="-122"/>
                <a:ea typeface="华文楷体" panose="02010600040101010101" pitchFamily="2" charset="-122"/>
              </a:rPr>
              <a:t>DRAM</a:t>
            </a:r>
            <a:r>
              <a:rPr lang="zh-CN" altLang="zh-CN" sz="2000" b="1" dirty="0">
                <a:latin typeface="华文楷体" panose="02010600040101010101" pitchFamily="2" charset="-122"/>
                <a:ea typeface="华文楷体" panose="02010600040101010101" pitchFamily="2" charset="-122"/>
              </a:rPr>
              <a:t>作为存储介质的。</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目前使用较多的主要是采用闪存作为存储介质的固态硬盘</a:t>
            </a:r>
            <a:r>
              <a:rPr lang="zh-CN" altLang="en-US"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pic>
        <p:nvPicPr>
          <p:cNvPr id="62" name="图片 62" descr="http://n1.itc.cn/img8/wb/smccloud/recom/2015/07/06/143612672228434482.JPE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69866" y="3206877"/>
            <a:ext cx="5669824" cy="3342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9033" y="2387597"/>
          <a:ext cx="8462433" cy="3383469"/>
        </p:xfrm>
        <a:graphic>
          <a:graphicData uri="http://schemas.openxmlformats.org/drawingml/2006/table">
            <a:tbl>
              <a:tblPr firstRow="1" firstCol="1" bandRow="1">
                <a:tableStyleId>{5C22544A-7EE6-4342-B048-85BDC9FD1C3A}</a:tableStyleId>
              </a:tblPr>
              <a:tblGrid>
                <a:gridCol w="2820471"/>
                <a:gridCol w="2820471"/>
                <a:gridCol w="2821491"/>
              </a:tblGrid>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对比项目</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固态硬盘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机械硬盘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容量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大</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读</a:t>
                      </a:r>
                      <a:r>
                        <a:rPr lang="en-US" sz="1800" b="1" kern="100" dirty="0">
                          <a:effectLst/>
                          <a:latin typeface="华文楷体" panose="02010600040101010101" pitchFamily="2" charset="-122"/>
                          <a:ea typeface="华文楷体" panose="02010600040101010101" pitchFamily="2" charset="-122"/>
                        </a:rPr>
                        <a:t>/</a:t>
                      </a:r>
                      <a:r>
                        <a:rPr lang="zh-CN" sz="1800" b="1" kern="100" dirty="0">
                          <a:effectLst/>
                          <a:latin typeface="华文楷体" panose="02010600040101010101" pitchFamily="2" charset="-122"/>
                          <a:ea typeface="华文楷体" panose="02010600040101010101" pitchFamily="2" charset="-122"/>
                        </a:rPr>
                        <a:t>写速度</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极快</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—般</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写入次数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5000</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100000 </a:t>
                      </a:r>
                      <a:r>
                        <a:rPr lang="zh-CN" sz="1800" b="1" kern="100">
                          <a:effectLst/>
                          <a:latin typeface="华文楷体" panose="02010600040101010101" pitchFamily="2" charset="-122"/>
                          <a:ea typeface="华文楷体" panose="02010600040101010101" pitchFamily="2" charset="-122"/>
                        </a:rPr>
                        <a:t>次</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没有限制</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工作噪声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有</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工作温度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防震</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很好</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怕震动</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重量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价格</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低</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r>
            </a:tbl>
          </a:graphicData>
        </a:graphic>
      </p:graphicFrame>
      <p:sp>
        <p:nvSpPr>
          <p:cNvPr id="5" name="Rectangle 1"/>
          <p:cNvSpPr>
            <a:spLocks noChangeArrowheads="1"/>
          </p:cNvSpPr>
          <p:nvPr/>
        </p:nvSpPr>
        <p:spPr bwMode="auto">
          <a:xfrm>
            <a:off x="2199277" y="1827016"/>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Times New Roman" panose="02020603050405020304" pitchFamily="18" charset="0"/>
              </a:rPr>
              <a:t>表</a:t>
            </a:r>
            <a:r>
              <a:rPr kumimoji="0" lang="en-US" altLang="zh-CN"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Times New Roman" panose="02020603050405020304" pitchFamily="18" charset="0"/>
              </a:rPr>
              <a:t>10-1</a:t>
            </a:r>
            <a:r>
              <a:rPr kumimoji="0" lang="zh-CN" altLang="en-US" sz="20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Times New Roman" panose="02020603050405020304" pitchFamily="18" charset="0"/>
              </a:rPr>
              <a:t>固态硬盘和机械硬盘对比</a:t>
            </a:r>
            <a:endParaRPr kumimoji="0" lang="zh-CN" altLang="en-US" sz="20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
        <p:nvSpPr>
          <p:cNvPr id="6"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7"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8"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9" name="矩形 8"/>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anose="02020603050405020304" pitchFamily="18" charset="0"/>
                <a:ea typeface="DotumChe" pitchFamily="49" charset="-127"/>
              </a:rPr>
              <a:t>课程教材：</a:t>
            </a:r>
            <a:endParaRPr lang="zh-CN" altLang="en-US" dirty="0">
              <a:latin typeface="Times New Roman" panose="02020603050405020304" pitchFamily="18" charset="0"/>
              <a:ea typeface="DotumChe" pitchFamily="49" charset="-127"/>
            </a:endParaRPr>
          </a:p>
        </p:txBody>
      </p:sp>
      <p:sp>
        <p:nvSpPr>
          <p:cNvPr id="9" name="TextBox 1"/>
          <p:cNvSpPr txBox="1">
            <a:spLocks noChangeArrowheads="1"/>
          </p:cNvSpPr>
          <p:nvPr/>
        </p:nvSpPr>
        <p:spPr bwMode="auto">
          <a:xfrm>
            <a:off x="915485" y="1116067"/>
            <a:ext cx="1581166" cy="461665"/>
          </a:xfrm>
          <a:prstGeom prst="rect">
            <a:avLst/>
          </a:prstGeom>
          <a:noFill/>
          <a:ln w="9525">
            <a:noFill/>
            <a:miter lim="800000"/>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光盘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endParaRPr lang="zh-CN" altLang="zh-CN" dirty="0">
              <a:latin typeface="华文楷体" panose="02010600040101010101" pitchFamily="2" charset="-122"/>
              <a:ea typeface="华文楷体" panose="02010600040101010101" pitchFamily="2" charset="-122"/>
            </a:endParaRPr>
          </a:p>
        </p:txBody>
      </p:sp>
      <p:sp>
        <p:nvSpPr>
          <p:cNvPr id="4" name="矩形 3"/>
          <p:cNvSpPr/>
          <p:nvPr/>
        </p:nvSpPr>
        <p:spPr>
          <a:xfrm>
            <a:off x="659939" y="1782445"/>
            <a:ext cx="7618916" cy="3477875"/>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光盘全称为光盘存储器，</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DVD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光盘等光存储介质采用的存储方式与硬盘相同，是以</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二进制</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数据的形式来存储信息。而要在这些光盘上面存储数据，需要借助激光把电脑转换后的二进制数据刻在扁平、具有反射能力的</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盘片</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上</a:t>
            </a:r>
            <a:r>
              <a:rPr lang="zh-CN" altLang="en-US"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449A"/>
                </a:solidFill>
                <a:latin typeface="华文楷体" panose="02010600040101010101" pitchFamily="2" charset="-122"/>
                <a:ea typeface="华文楷体" panose="02010600040101010101" pitchFamily="2" charset="-122"/>
              </a:rPr>
              <a:t>常用的光存储器可分为下列几种类型</a:t>
            </a:r>
            <a:r>
              <a:rPr lang="zh-CN" altLang="en-US" sz="2000" b="1" dirty="0">
                <a:solidFill>
                  <a:srgbClr val="00449A"/>
                </a:solidFill>
                <a:latin typeface="华文楷体" panose="02010600040101010101" pitchFamily="2" charset="-122"/>
                <a:ea typeface="华文楷体" panose="02010600040101010101" pitchFamily="2" charset="-122"/>
              </a:rPr>
              <a:t>：</a:t>
            </a:r>
            <a:br>
              <a:rPr lang="en-US" altLang="zh-CN" sz="2000" b="1" dirty="0">
                <a:solidFill>
                  <a:srgbClr val="00449A"/>
                </a:solidFill>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）只读型光盘存储器（</a:t>
            </a:r>
            <a:r>
              <a:rPr lang="en-US" altLang="zh-CN" sz="2000" b="1" dirty="0">
                <a:latin typeface="华文楷体" panose="02010600040101010101" pitchFamily="2" charset="-122"/>
                <a:ea typeface="华文楷体" panose="02010600040101010101" pitchFamily="2" charset="-122"/>
              </a:rPr>
              <a:t>CD-ROM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Disk-Read Only Memory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br>
              <a:rPr lang="en-US" altLang="zh-CN" sz="2000" b="1" dirty="0">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2</a:t>
            </a:r>
            <a:r>
              <a:rPr lang="zh-CN" altLang="zh-CN" sz="2000" b="1" dirty="0">
                <a:latin typeface="华文楷体" panose="02010600040101010101" pitchFamily="2" charset="-122"/>
                <a:ea typeface="华文楷体" panose="02010600040101010101" pitchFamily="2" charset="-122"/>
              </a:rPr>
              <a:t>）只写一次型光盘存储器（</a:t>
            </a:r>
            <a:r>
              <a:rPr lang="en-US" altLang="zh-CN" sz="2000" b="1" dirty="0">
                <a:latin typeface="华文楷体" panose="02010600040101010101" pitchFamily="2" charset="-122"/>
                <a:ea typeface="华文楷体" panose="02010600040101010101" pitchFamily="2" charset="-122"/>
              </a:rPr>
              <a:t>CD-WORM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Disk-Write Once Read Many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endParaRPr lang="zh-CN" altLang="zh-CN" sz="2000" b="1" dirty="0">
              <a:latin typeface="华文楷体" panose="02010600040101010101" pitchFamily="2" charset="-122"/>
              <a:ea typeface="华文楷体" panose="02010600040101010101" pitchFamily="2" charset="-122"/>
            </a:endParaRPr>
          </a:p>
          <a:p>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3</a:t>
            </a:r>
            <a:r>
              <a:rPr lang="zh-CN" altLang="zh-CN" sz="2000" b="1" dirty="0">
                <a:latin typeface="华文楷体" panose="02010600040101010101" pitchFamily="2" charset="-122"/>
                <a:ea typeface="华文楷体" panose="02010600040101010101" pitchFamily="2" charset="-122"/>
              </a:rPr>
              <a:t>）可重写型光盘存储器。</a:t>
            </a:r>
            <a:r>
              <a:rPr lang="en-US" altLang="zh-CN" sz="2000" b="1" dirty="0">
                <a:latin typeface="华文楷体" panose="02010600040101010101" pitchFamily="2" charset="-122"/>
                <a:ea typeface="华文楷体" panose="0201060004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3" name="矩形 2"/>
          <p:cNvSpPr/>
          <p:nvPr/>
        </p:nvSpPr>
        <p:spPr>
          <a:xfrm>
            <a:off x="4031190" y="4079369"/>
            <a:ext cx="4944534" cy="1938992"/>
          </a:xfrm>
          <a:prstGeom prst="rect">
            <a:avLst/>
          </a:prstGeom>
          <a:solidFill>
            <a:schemeClr val="accent3">
              <a:lumMod val="20000"/>
              <a:lumOff val="80000"/>
            </a:schemeClr>
          </a:solidFill>
          <a:ln>
            <a:solidFill>
              <a:schemeClr val="accent1"/>
            </a:solidFill>
          </a:ln>
        </p:spPr>
        <p:txBody>
          <a:bodyPr wrap="square">
            <a:spAutoFit/>
          </a:bodyPr>
          <a:lstStyle/>
          <a:p>
            <a:pPr indent="266700">
              <a:lnSpc>
                <a:spcPct val="125000"/>
              </a:lnSpc>
            </a:pP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光盘存储器具有下列突出的优点：</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1</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）存储容量大</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2</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）可靠性高</a:t>
            </a:r>
            <a:endPar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 </a:t>
            </a: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3</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）存取速度高。</a:t>
            </a:r>
            <a:endParaRPr lang="zh-CN" altLang="zh-CN" sz="2400" b="1" kern="100" dirty="0">
              <a:solidFill>
                <a:srgbClr val="6C0000"/>
              </a:solidFill>
              <a:latin typeface="Century Gothic" panose="020B0502020202020204" pitchFamily="34"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6167</Words>
  <Application>WPS 演示</Application>
  <PresentationFormat>全屏显示(4:3)</PresentationFormat>
  <Paragraphs>435</Paragraphs>
  <Slides>37</Slides>
  <Notes>12</Notes>
  <HiddenSlides>0</HiddenSlides>
  <MMClips>2</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37</vt:i4>
      </vt:variant>
    </vt:vector>
  </HeadingPairs>
  <TitlesOfParts>
    <vt:vector size="57" baseType="lpstr">
      <vt:lpstr>Arial</vt:lpstr>
      <vt:lpstr>宋体</vt:lpstr>
      <vt:lpstr>Wingdings</vt:lpstr>
      <vt:lpstr>微软雅黑</vt:lpstr>
      <vt:lpstr>华文楷体</vt:lpstr>
      <vt:lpstr>Times New Roman</vt:lpstr>
      <vt:lpstr>DotumChe</vt:lpstr>
      <vt:lpstr>Malgun Gothic</vt:lpstr>
      <vt:lpstr>仿宋</vt:lpstr>
      <vt:lpstr>Century Gothic</vt:lpstr>
      <vt:lpstr>Arial Unicode MS</vt:lpstr>
      <vt:lpstr>等线 Light</vt:lpstr>
      <vt:lpstr>Calibri Light</vt:lpstr>
      <vt:lpstr>等线</vt:lpstr>
      <vt:lpstr>Calibri</vt:lpstr>
      <vt:lpstr>Tahoma</vt:lpstr>
      <vt:lpstr>Helvetica</vt:lpstr>
      <vt:lpstr>模板页面</vt:lpstr>
      <vt:lpstr>Custom Design</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1123</cp:revision>
  <dcterms:created xsi:type="dcterms:W3CDTF">2015-08-18T02:51:00Z</dcterms:created>
  <dcterms:modified xsi:type="dcterms:W3CDTF">2024-12-24T08:04:34Z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87D049B17D5C428D8C9211BABF4A22BF_12</vt:lpwstr>
  </property>
</Properties>
</file>